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Sifonn" charset="1" panose="00000000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Alata" charset="1" panose="00000500000000000000"/>
      <p:regular r:id="rId15"/>
    </p:embeddedFont>
    <p:embeddedFont>
      <p:font typeface="Waffle Soft" charset="1" panose="02000503000000020004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4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4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8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9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087" y="-1998572"/>
            <a:ext cx="14034670" cy="4771788"/>
          </a:xfrm>
          <a:custGeom>
            <a:avLst/>
            <a:gdLst/>
            <a:ahLst/>
            <a:cxnLst/>
            <a:rect r="r" b="b" t="t" l="l"/>
            <a:pathLst>
              <a:path h="4771788" w="14034670">
                <a:moveTo>
                  <a:pt x="0" y="0"/>
                </a:moveTo>
                <a:lnTo>
                  <a:pt x="14034671" y="0"/>
                </a:lnTo>
                <a:lnTo>
                  <a:pt x="14034671" y="4771788"/>
                </a:lnTo>
                <a:lnTo>
                  <a:pt x="0" y="477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457002">
            <a:off x="11267857" y="-725815"/>
            <a:ext cx="7821014" cy="12803406"/>
          </a:xfrm>
          <a:custGeom>
            <a:avLst/>
            <a:gdLst/>
            <a:ahLst/>
            <a:cxnLst/>
            <a:rect r="r" b="b" t="t" l="l"/>
            <a:pathLst>
              <a:path h="12803406" w="7821014">
                <a:moveTo>
                  <a:pt x="0" y="0"/>
                </a:moveTo>
                <a:lnTo>
                  <a:pt x="7821014" y="0"/>
                </a:lnTo>
                <a:lnTo>
                  <a:pt x="7821014" y="12803407"/>
                </a:lnTo>
                <a:lnTo>
                  <a:pt x="0" y="12803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89" r="-218200" b="-468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84350" y="4781466"/>
            <a:ext cx="9071419" cy="8969365"/>
          </a:xfrm>
          <a:custGeom>
            <a:avLst/>
            <a:gdLst/>
            <a:ahLst/>
            <a:cxnLst/>
            <a:rect r="r" b="b" t="t" l="l"/>
            <a:pathLst>
              <a:path h="8969365" w="9071419">
                <a:moveTo>
                  <a:pt x="0" y="0"/>
                </a:moveTo>
                <a:lnTo>
                  <a:pt x="9071419" y="0"/>
                </a:lnTo>
                <a:lnTo>
                  <a:pt x="9071419" y="8969365"/>
                </a:lnTo>
                <a:lnTo>
                  <a:pt x="0" y="8969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2328238"/>
            <a:ext cx="74414" cy="3077042"/>
            <a:chOff x="0" y="0"/>
            <a:chExt cx="19599" cy="8104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99" cy="810414"/>
            </a:xfrm>
            <a:custGeom>
              <a:avLst/>
              <a:gdLst/>
              <a:ahLst/>
              <a:cxnLst/>
              <a:rect r="r" b="b" t="t" l="l"/>
              <a:pathLst>
                <a:path h="810414" w="19599">
                  <a:moveTo>
                    <a:pt x="0" y="0"/>
                  </a:moveTo>
                  <a:lnTo>
                    <a:pt x="19599" y="0"/>
                  </a:lnTo>
                  <a:lnTo>
                    <a:pt x="19599" y="810414"/>
                  </a:lnTo>
                  <a:lnTo>
                    <a:pt x="0" y="8104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599" cy="848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44432" y="491303"/>
            <a:ext cx="1579738" cy="1074794"/>
          </a:xfrm>
          <a:custGeom>
            <a:avLst/>
            <a:gdLst/>
            <a:ahLst/>
            <a:cxnLst/>
            <a:rect r="r" b="b" t="t" l="l"/>
            <a:pathLst>
              <a:path h="1074794" w="1579738">
                <a:moveTo>
                  <a:pt x="0" y="0"/>
                </a:moveTo>
                <a:lnTo>
                  <a:pt x="1579738" y="0"/>
                </a:lnTo>
                <a:lnTo>
                  <a:pt x="1579738" y="1074794"/>
                </a:lnTo>
                <a:lnTo>
                  <a:pt x="0" y="1074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11771" y="8487024"/>
            <a:ext cx="3695154" cy="1285370"/>
          </a:xfrm>
          <a:custGeom>
            <a:avLst/>
            <a:gdLst/>
            <a:ahLst/>
            <a:cxnLst/>
            <a:rect r="r" b="b" t="t" l="l"/>
            <a:pathLst>
              <a:path h="1285370" w="3695154">
                <a:moveTo>
                  <a:pt x="0" y="0"/>
                </a:moveTo>
                <a:lnTo>
                  <a:pt x="3695154" y="0"/>
                </a:lnTo>
                <a:lnTo>
                  <a:pt x="3695154" y="1285370"/>
                </a:lnTo>
                <a:lnTo>
                  <a:pt x="0" y="128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49" t="0" r="-5457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22121" y="2223463"/>
            <a:ext cx="8294992" cy="96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93"/>
              </a:lnSpc>
              <a:spcBef>
                <a:spcPct val="0"/>
              </a:spcBef>
            </a:pPr>
            <a:r>
              <a:rPr lang="en-US" sz="5638" spc="608">
                <a:solidFill>
                  <a:srgbClr val="FFFFFF"/>
                </a:solidFill>
                <a:latin typeface="Alata"/>
              </a:rPr>
              <a:t>PAGINA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2121" y="3073946"/>
            <a:ext cx="10096850" cy="161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902"/>
              </a:lnSpc>
              <a:spcBef>
                <a:spcPct val="0"/>
              </a:spcBef>
            </a:pPr>
            <a:r>
              <a:rPr lang="en-US" sz="9215" spc="995">
                <a:solidFill>
                  <a:srgbClr val="FFFFFF"/>
                </a:solidFill>
                <a:latin typeface="Waffle Soft"/>
              </a:rPr>
              <a:t>MARCRIOLLO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2121" y="4724316"/>
            <a:ext cx="7597973" cy="48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4"/>
              </a:lnSpc>
              <a:spcBef>
                <a:spcPct val="0"/>
              </a:spcBef>
            </a:pPr>
            <a:r>
              <a:rPr lang="en-US" sz="2838" spc="306">
                <a:solidFill>
                  <a:srgbClr val="606060"/>
                </a:solidFill>
                <a:latin typeface="Alata"/>
              </a:rPr>
              <a:t>Trabajo Final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72783" y="651097"/>
            <a:ext cx="6645920" cy="67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4"/>
              </a:lnSpc>
              <a:spcBef>
                <a:spcPct val="0"/>
              </a:spcBef>
            </a:pPr>
            <a:r>
              <a:rPr lang="en-US" sz="4017">
                <a:solidFill>
                  <a:srgbClr val="FFFFFF"/>
                </a:solidFill>
                <a:latin typeface="Alata"/>
              </a:rPr>
              <a:t>Taller de Programación Web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3960" y="6431239"/>
            <a:ext cx="2740681" cy="51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28"/>
              </a:lnSpc>
              <a:spcBef>
                <a:spcPct val="0"/>
              </a:spcBef>
            </a:pPr>
            <a:r>
              <a:rPr lang="en-US" sz="3020">
                <a:solidFill>
                  <a:srgbClr val="FFFFFF"/>
                </a:solidFill>
                <a:latin typeface="Open Sans Bold"/>
              </a:rPr>
              <a:t>INTEGRANTES: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959" y="6934101"/>
            <a:ext cx="5731371" cy="2507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486" indent="-280743" lvl="1">
              <a:lnSpc>
                <a:spcPts val="4005"/>
              </a:lnSpc>
              <a:buAutoNum type="arabicPeriod" startAt="1"/>
            </a:pPr>
            <a:r>
              <a:rPr lang="en-US" sz="2600" spc="15">
                <a:solidFill>
                  <a:srgbClr val="FFFFFF"/>
                </a:solidFill>
                <a:latin typeface="Open Sans"/>
              </a:rPr>
              <a:t>Leonardo Piero Diaz Garay</a:t>
            </a:r>
          </a:p>
          <a:p>
            <a:pPr marL="561486" indent="-280743" lvl="1">
              <a:lnSpc>
                <a:spcPts val="4005"/>
              </a:lnSpc>
              <a:buAutoNum type="arabicPeriod" startAt="1"/>
            </a:pPr>
            <a:r>
              <a:rPr lang="en-US" sz="2600" spc="15">
                <a:solidFill>
                  <a:srgbClr val="FFFFFF"/>
                </a:solidFill>
                <a:latin typeface="Open Sans"/>
              </a:rPr>
              <a:t>Rojas Castillo Joseph Mark</a:t>
            </a:r>
          </a:p>
          <a:p>
            <a:pPr marL="561486" indent="-280743" lvl="1">
              <a:lnSpc>
                <a:spcPts val="4005"/>
              </a:lnSpc>
              <a:buAutoNum type="arabicPeriod" startAt="1"/>
            </a:pPr>
            <a:r>
              <a:rPr lang="en-US" sz="2600" spc="15">
                <a:solidFill>
                  <a:srgbClr val="FFFFFF"/>
                </a:solidFill>
                <a:latin typeface="Open Sans"/>
              </a:rPr>
              <a:t>Camacho Calle Julian Fernando</a:t>
            </a:r>
          </a:p>
          <a:p>
            <a:pPr marL="561486" indent="-280743" lvl="1">
              <a:lnSpc>
                <a:spcPts val="4005"/>
              </a:lnSpc>
              <a:buAutoNum type="arabicPeriod" startAt="1"/>
            </a:pPr>
            <a:r>
              <a:rPr lang="en-US" sz="2600" spc="15">
                <a:solidFill>
                  <a:srgbClr val="FFFFFF"/>
                </a:solidFill>
                <a:latin typeface="Open Sans"/>
              </a:rPr>
              <a:t>Jhordy David Contreras Cardenas</a:t>
            </a:r>
          </a:p>
          <a:p>
            <a:pPr marL="561486" indent="-280743" lvl="1">
              <a:lnSpc>
                <a:spcPts val="4005"/>
              </a:lnSpc>
              <a:buAutoNum type="arabicPeriod" startAt="1"/>
            </a:pPr>
            <a:r>
              <a:rPr lang="en-US" sz="2600" spc="15">
                <a:solidFill>
                  <a:srgbClr val="FFFFFF"/>
                </a:solidFill>
                <a:latin typeface="Open Sans"/>
              </a:rPr>
              <a:t>Ramos Barzola Adrián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88367">
            <a:off x="-6937324" y="25086"/>
            <a:ext cx="13553399" cy="7081651"/>
          </a:xfrm>
          <a:custGeom>
            <a:avLst/>
            <a:gdLst/>
            <a:ahLst/>
            <a:cxnLst/>
            <a:rect r="r" b="b" t="t" l="l"/>
            <a:pathLst>
              <a:path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1"/>
                </a:lnTo>
                <a:lnTo>
                  <a:pt x="0" y="708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598353" y="5063043"/>
            <a:ext cx="9988374" cy="5659139"/>
            <a:chOff x="0" y="0"/>
            <a:chExt cx="13317832" cy="754551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317832" cy="7545519"/>
              <a:chOff x="0" y="0"/>
              <a:chExt cx="3789901" cy="214725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789900" cy="2147254"/>
              </a:xfrm>
              <a:custGeom>
                <a:avLst/>
                <a:gdLst/>
                <a:ahLst/>
                <a:cxnLst/>
                <a:rect r="r" b="b" t="t" l="l"/>
                <a:pathLst>
                  <a:path h="2147254" w="3789900">
                    <a:moveTo>
                      <a:pt x="40457" y="0"/>
                    </a:moveTo>
                    <a:lnTo>
                      <a:pt x="3749444" y="0"/>
                    </a:lnTo>
                    <a:cubicBezTo>
                      <a:pt x="3760174" y="0"/>
                      <a:pt x="3770464" y="4262"/>
                      <a:pt x="3778051" y="11850"/>
                    </a:cubicBezTo>
                    <a:cubicBezTo>
                      <a:pt x="3785638" y="19437"/>
                      <a:pt x="3789900" y="29727"/>
                      <a:pt x="3789900" y="40457"/>
                    </a:cubicBezTo>
                    <a:lnTo>
                      <a:pt x="3789900" y="2106797"/>
                    </a:lnTo>
                    <a:cubicBezTo>
                      <a:pt x="3789900" y="2117527"/>
                      <a:pt x="3785638" y="2127817"/>
                      <a:pt x="3778051" y="2135404"/>
                    </a:cubicBezTo>
                    <a:cubicBezTo>
                      <a:pt x="3770464" y="2142991"/>
                      <a:pt x="3760174" y="2147254"/>
                      <a:pt x="3749444" y="2147254"/>
                    </a:cubicBezTo>
                    <a:lnTo>
                      <a:pt x="40457" y="2147254"/>
                    </a:lnTo>
                    <a:cubicBezTo>
                      <a:pt x="29727" y="2147254"/>
                      <a:pt x="19437" y="2142991"/>
                      <a:pt x="11850" y="2135404"/>
                    </a:cubicBezTo>
                    <a:cubicBezTo>
                      <a:pt x="4262" y="2127817"/>
                      <a:pt x="0" y="2117527"/>
                      <a:pt x="0" y="2106797"/>
                    </a:cubicBezTo>
                    <a:lnTo>
                      <a:pt x="0" y="40457"/>
                    </a:lnTo>
                    <a:cubicBezTo>
                      <a:pt x="0" y="29727"/>
                      <a:pt x="4262" y="19437"/>
                      <a:pt x="11850" y="11850"/>
                    </a:cubicBezTo>
                    <a:cubicBezTo>
                      <a:pt x="19437" y="4262"/>
                      <a:pt x="29727" y="0"/>
                      <a:pt x="40457" y="0"/>
                    </a:cubicBez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  <a:ln w="38100" cap="rnd">
                <a:solidFill>
                  <a:srgbClr val="FFFFFF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3789901" cy="2185354"/>
              </a:xfrm>
              <a:prstGeom prst="rect">
                <a:avLst/>
              </a:prstGeom>
            </p:spPr>
            <p:txBody>
              <a:bodyPr anchor="ctr" rtlCol="false" tIns="34454" lIns="34454" bIns="34454" rIns="34454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84270" y="262372"/>
              <a:ext cx="12549292" cy="7020774"/>
              <a:chOff x="0" y="0"/>
              <a:chExt cx="14075502" cy="787462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4075502" cy="7874621"/>
              </a:xfrm>
              <a:custGeom>
                <a:avLst/>
                <a:gdLst/>
                <a:ahLst/>
                <a:cxnLst/>
                <a:rect r="r" b="b" t="t" l="l"/>
                <a:pathLst>
                  <a:path h="7874621" w="14075502">
                    <a:moveTo>
                      <a:pt x="0" y="7475641"/>
                    </a:moveTo>
                    <a:lnTo>
                      <a:pt x="0" y="398981"/>
                    </a:lnTo>
                    <a:cubicBezTo>
                      <a:pt x="0" y="178491"/>
                      <a:pt x="478567" y="0"/>
                      <a:pt x="1069738" y="0"/>
                    </a:cubicBezTo>
                    <a:lnTo>
                      <a:pt x="13005764" y="0"/>
                    </a:lnTo>
                    <a:cubicBezTo>
                      <a:pt x="13596934" y="0"/>
                      <a:pt x="14075502" y="179541"/>
                      <a:pt x="14075502" y="398981"/>
                    </a:cubicBezTo>
                    <a:lnTo>
                      <a:pt x="14075502" y="7475641"/>
                    </a:lnTo>
                    <a:cubicBezTo>
                      <a:pt x="14075502" y="7696129"/>
                      <a:pt x="13596934" y="7874621"/>
                      <a:pt x="13005764" y="7874621"/>
                    </a:cubicBezTo>
                    <a:lnTo>
                      <a:pt x="1069738" y="7874621"/>
                    </a:lnTo>
                    <a:cubicBezTo>
                      <a:pt x="481382" y="7874621"/>
                      <a:pt x="0" y="7696129"/>
                      <a:pt x="0" y="7475641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3075" t="-13387" r="-6207" b="-6485"/>
                </a:stretch>
              </a:blip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569450" y="5445029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477828" y="6305666"/>
            <a:ext cx="3980499" cy="4152330"/>
            <a:chOff x="0" y="0"/>
            <a:chExt cx="5307331" cy="5536441"/>
          </a:xfrm>
        </p:grpSpPr>
        <p:grpSp>
          <p:nvGrpSpPr>
            <p:cNvPr name="Group 11" id="11"/>
            <p:cNvGrpSpPr/>
            <p:nvPr/>
          </p:nvGrpSpPr>
          <p:grpSpPr>
            <a:xfrm rot="-163543">
              <a:off x="91442" y="75754"/>
              <a:ext cx="3279315" cy="3923775"/>
              <a:chOff x="0" y="0"/>
              <a:chExt cx="647766" cy="77506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47766" cy="775067"/>
              </a:xfrm>
              <a:custGeom>
                <a:avLst/>
                <a:gdLst/>
                <a:ahLst/>
                <a:cxnLst/>
                <a:rect r="r" b="b" t="t" l="l"/>
                <a:pathLst>
                  <a:path h="775067" w="647766">
                    <a:moveTo>
                      <a:pt x="88138" y="0"/>
                    </a:moveTo>
                    <a:lnTo>
                      <a:pt x="559628" y="0"/>
                    </a:lnTo>
                    <a:cubicBezTo>
                      <a:pt x="608305" y="0"/>
                      <a:pt x="647766" y="39461"/>
                      <a:pt x="647766" y="88138"/>
                    </a:cubicBezTo>
                    <a:lnTo>
                      <a:pt x="647766" y="686929"/>
                    </a:lnTo>
                    <a:cubicBezTo>
                      <a:pt x="647766" y="710304"/>
                      <a:pt x="638480" y="732723"/>
                      <a:pt x="621951" y="749252"/>
                    </a:cubicBezTo>
                    <a:cubicBezTo>
                      <a:pt x="605422" y="765781"/>
                      <a:pt x="583004" y="775067"/>
                      <a:pt x="559628" y="775067"/>
                    </a:cubicBezTo>
                    <a:lnTo>
                      <a:pt x="88138" y="775067"/>
                    </a:lnTo>
                    <a:cubicBezTo>
                      <a:pt x="64762" y="775067"/>
                      <a:pt x="42344" y="765781"/>
                      <a:pt x="25815" y="749252"/>
                    </a:cubicBezTo>
                    <a:cubicBezTo>
                      <a:pt x="9286" y="732723"/>
                      <a:pt x="0" y="710304"/>
                      <a:pt x="0" y="686929"/>
                    </a:cubicBezTo>
                    <a:lnTo>
                      <a:pt x="0" y="88138"/>
                    </a:lnTo>
                    <a:cubicBezTo>
                      <a:pt x="0" y="64762"/>
                      <a:pt x="9286" y="42344"/>
                      <a:pt x="25815" y="25815"/>
                    </a:cubicBezTo>
                    <a:cubicBezTo>
                      <a:pt x="42344" y="9286"/>
                      <a:pt x="64762" y="0"/>
                      <a:pt x="88138" y="0"/>
                    </a:cubicBezTo>
                    <a:close/>
                  </a:path>
                </a:pathLst>
              </a:custGeom>
              <a:solidFill>
                <a:srgbClr val="000000">
                  <a:alpha val="3764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647766" cy="8131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60201" y="418430"/>
              <a:ext cx="2741797" cy="3171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0"/>
                </a:lnSpc>
              </a:pPr>
              <a:r>
                <a:rPr lang="en-US" sz="1978">
                  <a:solidFill>
                    <a:srgbClr val="FFFFFF"/>
                  </a:solidFill>
                  <a:latin typeface="Alata"/>
                </a:rPr>
                <a:t>Los bordes del cuestionario tienen un sombreado mediante</a:t>
              </a:r>
            </a:p>
            <a:p>
              <a:pPr algn="ctr">
                <a:lnSpc>
                  <a:spcPts val="2770"/>
                </a:lnSpc>
              </a:pPr>
            </a:p>
            <a:p>
              <a:pPr algn="ctr" marL="0" indent="0" lvl="0">
                <a:lnSpc>
                  <a:spcPts val="2770"/>
                </a:lnSpc>
                <a:spcBef>
                  <a:spcPct val="0"/>
                </a:spcBef>
              </a:pPr>
              <a:r>
                <a:rPr lang="en-US" sz="1978">
                  <a:solidFill>
                    <a:srgbClr val="26D486"/>
                  </a:solidFill>
                  <a:latin typeface="Alata"/>
                </a:rPr>
                <a:t>box-shadow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2958619">
              <a:off x="3204595" y="3521785"/>
              <a:ext cx="1806866" cy="1609754"/>
            </a:xfrm>
            <a:custGeom>
              <a:avLst/>
              <a:gdLst/>
              <a:ahLst/>
              <a:cxnLst/>
              <a:rect r="r" b="b" t="t" l="l"/>
              <a:pathLst>
                <a:path h="1609754" w="1806866">
                  <a:moveTo>
                    <a:pt x="0" y="0"/>
                  </a:moveTo>
                  <a:lnTo>
                    <a:pt x="1806866" y="0"/>
                  </a:lnTo>
                  <a:lnTo>
                    <a:pt x="1806866" y="1609754"/>
                  </a:lnTo>
                  <a:lnTo>
                    <a:pt x="0" y="160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111136" y="207741"/>
            <a:ext cx="5505152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Waffle Soft"/>
              </a:rPr>
              <a:t>DISEÑO DE CONTACTOS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7828" y="1344517"/>
            <a:ext cx="4018955" cy="40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832" indent="-259416" lvl="1">
              <a:lnSpc>
                <a:spcPts val="3364"/>
              </a:lnSpc>
              <a:spcBef>
                <a:spcPct val="0"/>
              </a:spcBef>
              <a:buFont typeface="Arial"/>
              <a:buChar char="•"/>
            </a:pPr>
            <a:r>
              <a:rPr lang="en-US" sz="2403">
                <a:solidFill>
                  <a:srgbClr val="FFFFFF"/>
                </a:solidFill>
                <a:latin typeface="Sifonn"/>
              </a:rPr>
              <a:t>Uso de CSS - Contacto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869149"/>
            <a:ext cx="7835012" cy="357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6670" indent="-208335" lvl="1">
              <a:lnSpc>
                <a:spcPts val="3184"/>
              </a:lnSpc>
              <a:buFont typeface="Arial"/>
              <a:buChar char="•"/>
            </a:pPr>
            <a:r>
              <a:rPr lang="en-US" sz="1929" spc="67">
                <a:solidFill>
                  <a:srgbClr val="FFFFFF"/>
                </a:solidFill>
                <a:latin typeface="Open Sans Bold"/>
              </a:rPr>
              <a:t>Estilos Generales:</a:t>
            </a:r>
          </a:p>
          <a:p>
            <a:pPr algn="just" marL="833341" indent="-277780" lvl="2">
              <a:lnSpc>
                <a:spcPts val="3184"/>
              </a:lnSpc>
              <a:buFont typeface="Arial"/>
              <a:buChar char="⚬"/>
            </a:pPr>
            <a:r>
              <a:rPr lang="en-US" sz="1929" spc="67">
                <a:solidFill>
                  <a:srgbClr val="FFFFFF"/>
                </a:solidFill>
                <a:latin typeface="Open Sans"/>
              </a:rPr>
              <a:t>Se establecen estilos globales como el reseteo básico de estilos para todos los elementos, eliminando márgenes, rellenos y bordes predeterminados y estableciendo </a:t>
            </a:r>
            <a:r>
              <a:rPr lang="en-US" sz="1929" spc="67">
                <a:solidFill>
                  <a:srgbClr val="26D486"/>
                </a:solidFill>
                <a:latin typeface="Open Sans"/>
              </a:rPr>
              <a:t>box-sizing: border-box</a:t>
            </a:r>
            <a:r>
              <a:rPr lang="en-US" sz="1929" spc="67">
                <a:solidFill>
                  <a:srgbClr val="FFFFFF"/>
                </a:solidFill>
                <a:latin typeface="Open Sans"/>
              </a:rPr>
              <a:t> para incluir el borde y el relleno en el cálculo del tamaño del elemento.</a:t>
            </a:r>
          </a:p>
          <a:p>
            <a:pPr algn="just">
              <a:lnSpc>
                <a:spcPts val="3184"/>
              </a:lnSpc>
            </a:pPr>
          </a:p>
          <a:p>
            <a:pPr algn="just">
              <a:lnSpc>
                <a:spcPts val="3184"/>
              </a:lnSpc>
            </a:pPr>
          </a:p>
          <a:p>
            <a:pPr algn="just" marL="0" indent="0" lvl="0">
              <a:lnSpc>
                <a:spcPts val="318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437117" y="1256435"/>
            <a:ext cx="9850883" cy="482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2709" indent="-236355" lvl="1">
              <a:lnSpc>
                <a:spcPts val="3371"/>
              </a:lnSpc>
              <a:buFont typeface="Arial"/>
              <a:buChar char="•"/>
            </a:pPr>
            <a:r>
              <a:rPr lang="en-US" sz="2189" spc="76">
                <a:solidFill>
                  <a:srgbClr val="FFFFFF"/>
                </a:solidFill>
                <a:latin typeface="Open Sans Bold"/>
              </a:rPr>
              <a:t>Lista de contacto:</a:t>
            </a:r>
          </a:p>
          <a:p>
            <a:pPr algn="just" marL="782503" indent="-260834" lvl="2">
              <a:lnSpc>
                <a:spcPts val="2790"/>
              </a:lnSpc>
              <a:buFont typeface="Arial"/>
              <a:buChar char="⚬"/>
            </a:pPr>
            <a:r>
              <a:rPr lang="en-US" sz="1812" spc="63">
                <a:solidFill>
                  <a:srgbClr val="FFFFFF"/>
                </a:solidFill>
                <a:latin typeface="Open Sans"/>
              </a:rPr>
              <a:t>EL </a:t>
            </a:r>
            <a:r>
              <a:rPr lang="en-US" sz="1812" spc="63">
                <a:solidFill>
                  <a:srgbClr val="26D486"/>
                </a:solidFill>
                <a:latin typeface="Open Sans"/>
              </a:rPr>
              <a:t>main</a:t>
            </a:r>
            <a:r>
              <a:rPr lang="en-US" sz="1812" spc="63">
                <a:solidFill>
                  <a:srgbClr val="FFFFFF"/>
                </a:solidFill>
                <a:latin typeface="Open Sans"/>
              </a:rPr>
              <a:t> establece el estilo para el contenedor principal de la página, como el fondo y la disposición de los elementos.</a:t>
            </a:r>
          </a:p>
          <a:p>
            <a:pPr algn="just" marL="782503" indent="-260834" lvl="2">
              <a:lnSpc>
                <a:spcPts val="2790"/>
              </a:lnSpc>
              <a:buFont typeface="Arial"/>
              <a:buChar char="⚬"/>
            </a:pPr>
            <a:r>
              <a:rPr lang="en-US" sz="1812" spc="63">
                <a:solidFill>
                  <a:srgbClr val="FFFFFF"/>
                </a:solidFill>
                <a:latin typeface="Open Sans"/>
              </a:rPr>
              <a:t>El </a:t>
            </a:r>
            <a:r>
              <a:rPr lang="en-US" sz="1812" spc="63">
                <a:solidFill>
                  <a:srgbClr val="26D486"/>
                </a:solidFill>
                <a:latin typeface="Open Sans"/>
              </a:rPr>
              <a:t>ladoizquierdo</a:t>
            </a:r>
            <a:r>
              <a:rPr lang="en-US" sz="1812" spc="63">
                <a:solidFill>
                  <a:srgbClr val="FFFFFF"/>
                </a:solidFill>
                <a:latin typeface="Open Sans"/>
              </a:rPr>
              <a:t> como el estilo del </a:t>
            </a:r>
            <a:r>
              <a:rPr lang="en-US" sz="1812" spc="63">
                <a:solidFill>
                  <a:srgbClr val="26D486"/>
                </a:solidFill>
                <a:latin typeface="Open Sans"/>
              </a:rPr>
              <a:t>form</a:t>
            </a:r>
            <a:r>
              <a:rPr lang="en-US" sz="1812" spc="63">
                <a:solidFill>
                  <a:srgbClr val="FFFFFF"/>
                </a:solidFill>
                <a:latin typeface="Open Sans"/>
              </a:rPr>
              <a:t> presentan un fondo blanco semitransparente que permite una ligera transparencia del fondo de la página. Además, ambos tienen un generoso relleno y margen amplio para asegurar suficiente espacio alrededor del contenido, brindando una apariencia suave y moderna. El formulario, específicamente, se destaca por su diseño funcional para la entrada de datos, con un cuidadoso contraste de color y bordes redondeados para una experiencia de usuario agradable.</a:t>
            </a:r>
          </a:p>
          <a:p>
            <a:pPr algn="just">
              <a:lnSpc>
                <a:spcPts val="3371"/>
              </a:lnSpc>
            </a:pPr>
          </a:p>
          <a:p>
            <a:pPr algn="just">
              <a:lnSpc>
                <a:spcPts val="3371"/>
              </a:lnSpc>
            </a:pPr>
          </a:p>
          <a:p>
            <a:pPr algn="just" marL="0" indent="0" lvl="0">
              <a:lnSpc>
                <a:spcPts val="3371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2914252" y="7204482"/>
            <a:ext cx="4911815" cy="2354697"/>
            <a:chOff x="0" y="0"/>
            <a:chExt cx="6549087" cy="3139596"/>
          </a:xfrm>
        </p:grpSpPr>
        <p:grpSp>
          <p:nvGrpSpPr>
            <p:cNvPr name="Group 21" id="21"/>
            <p:cNvGrpSpPr/>
            <p:nvPr/>
          </p:nvGrpSpPr>
          <p:grpSpPr>
            <a:xfrm rot="-163543">
              <a:off x="1358163" y="1276094"/>
              <a:ext cx="5152419" cy="1741976"/>
              <a:chOff x="0" y="0"/>
              <a:chExt cx="1017762" cy="34409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17762" cy="344094"/>
              </a:xfrm>
              <a:custGeom>
                <a:avLst/>
                <a:gdLst/>
                <a:ahLst/>
                <a:cxnLst/>
                <a:rect r="r" b="b" t="t" l="l"/>
                <a:pathLst>
                  <a:path h="344094" w="1017762">
                    <a:moveTo>
                      <a:pt x="56096" y="0"/>
                    </a:moveTo>
                    <a:lnTo>
                      <a:pt x="961665" y="0"/>
                    </a:lnTo>
                    <a:cubicBezTo>
                      <a:pt x="992647" y="0"/>
                      <a:pt x="1017762" y="25115"/>
                      <a:pt x="1017762" y="56096"/>
                    </a:cubicBezTo>
                    <a:lnTo>
                      <a:pt x="1017762" y="287998"/>
                    </a:lnTo>
                    <a:cubicBezTo>
                      <a:pt x="1017762" y="318979"/>
                      <a:pt x="992647" y="344094"/>
                      <a:pt x="961665" y="344094"/>
                    </a:cubicBezTo>
                    <a:lnTo>
                      <a:pt x="56096" y="344094"/>
                    </a:lnTo>
                    <a:cubicBezTo>
                      <a:pt x="41219" y="344094"/>
                      <a:pt x="26950" y="338184"/>
                      <a:pt x="16430" y="327664"/>
                    </a:cubicBezTo>
                    <a:cubicBezTo>
                      <a:pt x="5910" y="317144"/>
                      <a:pt x="0" y="302875"/>
                      <a:pt x="0" y="287998"/>
                    </a:cubicBezTo>
                    <a:lnTo>
                      <a:pt x="0" y="56096"/>
                    </a:lnTo>
                    <a:cubicBezTo>
                      <a:pt x="0" y="41219"/>
                      <a:pt x="5910" y="26950"/>
                      <a:pt x="16430" y="16430"/>
                    </a:cubicBezTo>
                    <a:cubicBezTo>
                      <a:pt x="26950" y="5910"/>
                      <a:pt x="41219" y="0"/>
                      <a:pt x="56096" y="0"/>
                    </a:cubicBezTo>
                    <a:close/>
                  </a:path>
                </a:pathLst>
              </a:custGeom>
              <a:solidFill>
                <a:srgbClr val="000000">
                  <a:alpha val="3764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017762" cy="3821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8452877">
              <a:off x="346105" y="167637"/>
              <a:ext cx="1054266" cy="1471692"/>
            </a:xfrm>
            <a:custGeom>
              <a:avLst/>
              <a:gdLst/>
              <a:ahLst/>
              <a:cxnLst/>
              <a:rect r="r" b="b" t="t" l="l"/>
              <a:pathLst>
                <a:path h="1471692" w="1054266">
                  <a:moveTo>
                    <a:pt x="0" y="0"/>
                  </a:moveTo>
                  <a:lnTo>
                    <a:pt x="1054266" y="0"/>
                  </a:lnTo>
                  <a:lnTo>
                    <a:pt x="1054266" y="1471691"/>
                  </a:lnTo>
                  <a:lnTo>
                    <a:pt x="0" y="1471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688545" y="1474048"/>
              <a:ext cx="4432635" cy="1342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0"/>
                </a:lnSpc>
              </a:pPr>
              <a:r>
                <a:rPr lang="en-US" sz="1978">
                  <a:solidFill>
                    <a:srgbClr val="FFFFFF"/>
                  </a:solidFill>
                  <a:latin typeface="Alata"/>
                </a:rPr>
                <a:t>Se introdujo un fondo atrás de los elementos</a:t>
              </a:r>
            </a:p>
            <a:p>
              <a:pPr algn="ctr" marL="0" indent="0" lvl="0">
                <a:lnSpc>
                  <a:spcPts val="2770"/>
                </a:lnSpc>
                <a:spcBef>
                  <a:spcPct val="0"/>
                </a:spcBef>
              </a:pPr>
              <a:r>
                <a:rPr lang="en-US" sz="1978">
                  <a:solidFill>
                    <a:srgbClr val="26D486"/>
                  </a:solidFill>
                  <a:latin typeface="Alata"/>
                </a:rPr>
                <a:t>(background-image)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2279" y="4633277"/>
            <a:ext cx="1278344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B0B0B"/>
                </a:solidFill>
                <a:latin typeface="Waffle Soft"/>
              </a:rPr>
              <a:t>DEMOSTRACION DE LA PAGINA WEB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3134" y="1636091"/>
            <a:ext cx="9545055" cy="171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77"/>
              </a:lnSpc>
              <a:spcBef>
                <a:spcPct val="0"/>
              </a:spcBef>
            </a:pPr>
            <a:r>
              <a:rPr lang="en-US" sz="4912" spc="319">
                <a:solidFill>
                  <a:srgbClr val="FFFFFF"/>
                </a:solidFill>
                <a:latin typeface="Sifonn"/>
              </a:rPr>
              <a:t>Contenido del Diseño Web de la Empresa: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850751" y="-2824344"/>
            <a:ext cx="7793769" cy="7706089"/>
          </a:xfrm>
          <a:custGeom>
            <a:avLst/>
            <a:gdLst/>
            <a:ahLst/>
            <a:cxnLst/>
            <a:rect r="r" b="b" t="t" l="l"/>
            <a:pathLst>
              <a:path h="7706089" w="7793769">
                <a:moveTo>
                  <a:pt x="0" y="0"/>
                </a:moveTo>
                <a:lnTo>
                  <a:pt x="7793769" y="0"/>
                </a:lnTo>
                <a:lnTo>
                  <a:pt x="7793769" y="7706088"/>
                </a:lnTo>
                <a:lnTo>
                  <a:pt x="0" y="770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9689189" y="0"/>
            <a:ext cx="8603573" cy="10287000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56282" t="0" r="-5628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65520" y="3847926"/>
            <a:ext cx="7520284" cy="536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3892" indent="-326946" lvl="1">
              <a:lnSpc>
                <a:spcPts val="5330"/>
              </a:lnSpc>
              <a:buAutoNum type="arabicPeriod" startAt="1"/>
            </a:pPr>
            <a:r>
              <a:rPr lang="en-US" sz="3028" spc="239">
                <a:solidFill>
                  <a:srgbClr val="FFFFFF"/>
                </a:solidFill>
                <a:latin typeface="Glacial Indifference"/>
              </a:rPr>
              <a:t>Encabezado de Pagina</a:t>
            </a:r>
          </a:p>
          <a:p>
            <a:pPr marL="653892" indent="-326946" lvl="1">
              <a:lnSpc>
                <a:spcPts val="5330"/>
              </a:lnSpc>
              <a:buAutoNum type="arabicPeriod" startAt="1"/>
            </a:pPr>
            <a:r>
              <a:rPr lang="en-US" sz="3028" spc="239">
                <a:solidFill>
                  <a:srgbClr val="FFFFFF"/>
                </a:solidFill>
                <a:latin typeface="Glacial Indifference"/>
              </a:rPr>
              <a:t>Pie de Página</a:t>
            </a:r>
          </a:p>
          <a:p>
            <a:pPr marL="653892" indent="-326946" lvl="1">
              <a:lnSpc>
                <a:spcPts val="5330"/>
              </a:lnSpc>
              <a:buAutoNum type="arabicPeriod" startAt="1"/>
            </a:pPr>
            <a:r>
              <a:rPr lang="en-US" sz="3028" spc="239">
                <a:solidFill>
                  <a:srgbClr val="FFFFFF"/>
                </a:solidFill>
                <a:latin typeface="Glacial Indifference"/>
              </a:rPr>
              <a:t>Diseño Inicio</a:t>
            </a:r>
          </a:p>
          <a:p>
            <a:pPr marL="653892" indent="-326946" lvl="1">
              <a:lnSpc>
                <a:spcPts val="5330"/>
              </a:lnSpc>
              <a:buAutoNum type="arabicPeriod" startAt="1"/>
            </a:pPr>
            <a:r>
              <a:rPr lang="en-US" sz="3028" spc="239">
                <a:solidFill>
                  <a:srgbClr val="FFFFFF"/>
                </a:solidFill>
                <a:latin typeface="Glacial Indifference"/>
              </a:rPr>
              <a:t>Diseño Nosotros</a:t>
            </a:r>
          </a:p>
          <a:p>
            <a:pPr marL="653892" indent="-326946" lvl="1">
              <a:lnSpc>
                <a:spcPts val="5330"/>
              </a:lnSpc>
              <a:buAutoNum type="arabicPeriod" startAt="1"/>
            </a:pPr>
            <a:r>
              <a:rPr lang="en-US" sz="3028" spc="239">
                <a:solidFill>
                  <a:srgbClr val="FFFFFF"/>
                </a:solidFill>
                <a:latin typeface="Glacial Indifference"/>
              </a:rPr>
              <a:t>Diseño Servicios</a:t>
            </a:r>
          </a:p>
          <a:p>
            <a:pPr marL="653892" indent="-326946" lvl="1">
              <a:lnSpc>
                <a:spcPts val="5330"/>
              </a:lnSpc>
              <a:buAutoNum type="arabicPeriod" startAt="1"/>
            </a:pPr>
            <a:r>
              <a:rPr lang="en-US" sz="3028" spc="239">
                <a:solidFill>
                  <a:srgbClr val="FFFFFF"/>
                </a:solidFill>
                <a:latin typeface="Glacial Indifference"/>
              </a:rPr>
              <a:t>Diseño Redes Sociales</a:t>
            </a:r>
          </a:p>
          <a:p>
            <a:pPr marL="653892" indent="-326946" lvl="1">
              <a:lnSpc>
                <a:spcPts val="5330"/>
              </a:lnSpc>
              <a:buAutoNum type="arabicPeriod" startAt="1"/>
            </a:pPr>
            <a:r>
              <a:rPr lang="en-US" sz="3028" spc="239">
                <a:solidFill>
                  <a:srgbClr val="FFFFFF"/>
                </a:solidFill>
                <a:latin typeface="Glacial Indifference"/>
              </a:rPr>
              <a:t>Diseño Mapas</a:t>
            </a:r>
          </a:p>
          <a:p>
            <a:pPr marL="653892" indent="-326946" lvl="1">
              <a:lnSpc>
                <a:spcPts val="5330"/>
              </a:lnSpc>
              <a:buAutoNum type="arabicPeriod" startAt="1"/>
            </a:pPr>
            <a:r>
              <a:rPr lang="en-US" sz="3028" spc="239">
                <a:solidFill>
                  <a:srgbClr val="FFFFFF"/>
                </a:solidFill>
                <a:latin typeface="Glacial Indifference"/>
              </a:rPr>
              <a:t>Diseño Contactos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1028700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528894" y="3203894"/>
            <a:ext cx="17230212" cy="6453746"/>
            <a:chOff x="0" y="0"/>
            <a:chExt cx="4537998" cy="1699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37998" cy="1699752"/>
            </a:xfrm>
            <a:custGeom>
              <a:avLst/>
              <a:gdLst/>
              <a:ahLst/>
              <a:cxnLst/>
              <a:rect r="r" b="b" t="t" l="l"/>
              <a:pathLst>
                <a:path h="1699752" w="4537998">
                  <a:moveTo>
                    <a:pt x="26510" y="0"/>
                  </a:moveTo>
                  <a:lnTo>
                    <a:pt x="4511488" y="0"/>
                  </a:lnTo>
                  <a:cubicBezTo>
                    <a:pt x="4518519" y="0"/>
                    <a:pt x="4525262" y="2793"/>
                    <a:pt x="4530234" y="7765"/>
                  </a:cubicBezTo>
                  <a:cubicBezTo>
                    <a:pt x="4535205" y="12736"/>
                    <a:pt x="4537998" y="19479"/>
                    <a:pt x="4537998" y="26510"/>
                  </a:cubicBezTo>
                  <a:lnTo>
                    <a:pt x="4537998" y="1673242"/>
                  </a:lnTo>
                  <a:cubicBezTo>
                    <a:pt x="4537998" y="1680273"/>
                    <a:pt x="4535205" y="1687016"/>
                    <a:pt x="4530234" y="1691987"/>
                  </a:cubicBezTo>
                  <a:cubicBezTo>
                    <a:pt x="4525262" y="1696959"/>
                    <a:pt x="4518519" y="1699752"/>
                    <a:pt x="4511488" y="1699752"/>
                  </a:cubicBezTo>
                  <a:lnTo>
                    <a:pt x="26510" y="1699752"/>
                  </a:lnTo>
                  <a:cubicBezTo>
                    <a:pt x="19479" y="1699752"/>
                    <a:pt x="12736" y="1696959"/>
                    <a:pt x="7765" y="1691987"/>
                  </a:cubicBezTo>
                  <a:cubicBezTo>
                    <a:pt x="2793" y="1687016"/>
                    <a:pt x="0" y="1680273"/>
                    <a:pt x="0" y="1673242"/>
                  </a:cubicBezTo>
                  <a:lnTo>
                    <a:pt x="0" y="26510"/>
                  </a:lnTo>
                  <a:cubicBezTo>
                    <a:pt x="0" y="19479"/>
                    <a:pt x="2793" y="12736"/>
                    <a:pt x="7765" y="7765"/>
                  </a:cubicBezTo>
                  <a:cubicBezTo>
                    <a:pt x="12736" y="2793"/>
                    <a:pt x="19479" y="0"/>
                    <a:pt x="26510" y="0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 w="47625" cap="rnd">
              <a:solidFill>
                <a:srgbClr val="FFFFFF">
                  <a:alpha val="60784"/>
                </a:srgbClr>
              </a:solidFill>
              <a:prstDash val="lg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37998" cy="1737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0994" y="3524134"/>
            <a:ext cx="16386013" cy="5813265"/>
            <a:chOff x="0" y="0"/>
            <a:chExt cx="21848017" cy="77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897293" y="2264620"/>
              <a:ext cx="17558349" cy="2926391"/>
            </a:xfrm>
            <a:custGeom>
              <a:avLst/>
              <a:gdLst/>
              <a:ahLst/>
              <a:cxnLst/>
              <a:rect r="r" b="b" t="t" l="l"/>
              <a:pathLst>
                <a:path h="2926391" w="17558349">
                  <a:moveTo>
                    <a:pt x="0" y="0"/>
                  </a:moveTo>
                  <a:lnTo>
                    <a:pt x="17558349" y="0"/>
                  </a:lnTo>
                  <a:lnTo>
                    <a:pt x="17558349" y="2926392"/>
                  </a:lnTo>
                  <a:lnTo>
                    <a:pt x="0" y="2926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687138">
              <a:off x="5914062" y="1301434"/>
              <a:ext cx="1655660" cy="933190"/>
            </a:xfrm>
            <a:custGeom>
              <a:avLst/>
              <a:gdLst/>
              <a:ahLst/>
              <a:cxnLst/>
              <a:rect r="r" b="b" t="t" l="l"/>
              <a:pathLst>
                <a:path h="933190" w="1655660">
                  <a:moveTo>
                    <a:pt x="0" y="0"/>
                  </a:moveTo>
                  <a:lnTo>
                    <a:pt x="1655660" y="0"/>
                  </a:lnTo>
                  <a:lnTo>
                    <a:pt x="1655660" y="933190"/>
                  </a:lnTo>
                  <a:lnTo>
                    <a:pt x="0" y="933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606392" y="1055073"/>
              <a:ext cx="602085" cy="1554681"/>
            </a:xfrm>
            <a:custGeom>
              <a:avLst/>
              <a:gdLst/>
              <a:ahLst/>
              <a:cxnLst/>
              <a:rect r="r" b="b" t="t" l="l"/>
              <a:pathLst>
                <a:path h="1554681" w="602085">
                  <a:moveTo>
                    <a:pt x="0" y="0"/>
                  </a:moveTo>
                  <a:lnTo>
                    <a:pt x="602085" y="0"/>
                  </a:lnTo>
                  <a:lnTo>
                    <a:pt x="602085" y="1554681"/>
                  </a:lnTo>
                  <a:lnTo>
                    <a:pt x="0" y="1554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10350275">
              <a:off x="18522436" y="998625"/>
              <a:ext cx="1288884" cy="1148278"/>
            </a:xfrm>
            <a:custGeom>
              <a:avLst/>
              <a:gdLst/>
              <a:ahLst/>
              <a:cxnLst/>
              <a:rect r="r" b="b" t="t" l="l"/>
              <a:pathLst>
                <a:path h="1148278" w="1288884">
                  <a:moveTo>
                    <a:pt x="0" y="0"/>
                  </a:moveTo>
                  <a:lnTo>
                    <a:pt x="1288883" y="0"/>
                  </a:lnTo>
                  <a:lnTo>
                    <a:pt x="1288883" y="1148278"/>
                  </a:lnTo>
                  <a:lnTo>
                    <a:pt x="0" y="1148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6583041">
              <a:off x="7674691" y="5047730"/>
              <a:ext cx="702779" cy="981037"/>
            </a:xfrm>
            <a:custGeom>
              <a:avLst/>
              <a:gdLst/>
              <a:ahLst/>
              <a:cxnLst/>
              <a:rect r="r" b="b" t="t" l="l"/>
              <a:pathLst>
                <a:path h="981037" w="702779">
                  <a:moveTo>
                    <a:pt x="0" y="0"/>
                  </a:moveTo>
                  <a:lnTo>
                    <a:pt x="702780" y="0"/>
                  </a:lnTo>
                  <a:lnTo>
                    <a:pt x="702780" y="981037"/>
                  </a:lnTo>
                  <a:lnTo>
                    <a:pt x="0" y="981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2815040">
              <a:off x="1517619" y="4072840"/>
              <a:ext cx="1882849" cy="1061242"/>
            </a:xfrm>
            <a:custGeom>
              <a:avLst/>
              <a:gdLst/>
              <a:ahLst/>
              <a:cxnLst/>
              <a:rect r="r" b="b" t="t" l="l"/>
              <a:pathLst>
                <a:path h="1061242" w="1882849">
                  <a:moveTo>
                    <a:pt x="0" y="0"/>
                  </a:moveTo>
                  <a:lnTo>
                    <a:pt x="1882848" y="0"/>
                  </a:lnTo>
                  <a:lnTo>
                    <a:pt x="1882848" y="1061242"/>
                  </a:lnTo>
                  <a:lnTo>
                    <a:pt x="0" y="1061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8667868">
              <a:off x="11671718" y="5529534"/>
              <a:ext cx="2233389" cy="1733922"/>
            </a:xfrm>
            <a:custGeom>
              <a:avLst/>
              <a:gdLst/>
              <a:ahLst/>
              <a:cxnLst/>
              <a:rect r="r" b="b" t="t" l="l"/>
              <a:pathLst>
                <a:path h="1733922" w="2233389">
                  <a:moveTo>
                    <a:pt x="0" y="0"/>
                  </a:moveTo>
                  <a:lnTo>
                    <a:pt x="2233389" y="0"/>
                  </a:lnTo>
                  <a:lnTo>
                    <a:pt x="2233389" y="1733922"/>
                  </a:lnTo>
                  <a:lnTo>
                    <a:pt x="0" y="1733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8100000">
              <a:off x="15194627" y="5083396"/>
              <a:ext cx="780465" cy="865435"/>
            </a:xfrm>
            <a:custGeom>
              <a:avLst/>
              <a:gdLst/>
              <a:ahLst/>
              <a:cxnLst/>
              <a:rect r="r" b="b" t="t" l="l"/>
              <a:pathLst>
                <a:path h="865435" w="780465">
                  <a:moveTo>
                    <a:pt x="0" y="0"/>
                  </a:moveTo>
                  <a:lnTo>
                    <a:pt x="780464" y="0"/>
                  </a:lnTo>
                  <a:lnTo>
                    <a:pt x="780464" y="865435"/>
                  </a:lnTo>
                  <a:lnTo>
                    <a:pt x="0" y="865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220587" y="716266"/>
              <a:ext cx="2550517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Contenedor con</a:t>
              </a:r>
            </a:p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achura al 100%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026081" y="-38100"/>
              <a:ext cx="2038945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Background </a:t>
              </a:r>
            </a:p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Difuminado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880707" y="518188"/>
              <a:ext cx="1967309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Icono del</a:t>
              </a:r>
            </a:p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Restaurante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482787" y="6059927"/>
              <a:ext cx="3123605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Button con cambio 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de Color segun </a:t>
              </a:r>
            </a:p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Pagina Actual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693852"/>
              <a:ext cx="3951486" cy="1452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Nombre del Restaurante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con fuente “Bradford”</a:t>
              </a:r>
            </a:p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y tamaño de 100px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201013" y="6059927"/>
              <a:ext cx="4079280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Se añadieron los Botones</a:t>
              </a:r>
            </a:p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Redes Sociales y Mapas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462376" y="2110741"/>
            <a:ext cx="13363249" cy="49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29"/>
              </a:lnSpc>
              <a:spcBef>
                <a:spcPct val="0"/>
              </a:spcBef>
            </a:pPr>
            <a:r>
              <a:rPr lang="en-US" sz="2806">
                <a:solidFill>
                  <a:srgbClr val="26D486"/>
                </a:solidFill>
                <a:latin typeface="Alata"/>
              </a:rPr>
              <a:t>En esta nueva versión de la pagina, se desarrollo el siguiente estilo de encabezado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90546" y="663760"/>
            <a:ext cx="14306908" cy="107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5"/>
              </a:lnSpc>
              <a:spcBef>
                <a:spcPct val="0"/>
              </a:spcBef>
            </a:pPr>
            <a:r>
              <a:rPr lang="en-US" sz="6247" spc="674" u="sng">
                <a:solidFill>
                  <a:srgbClr val="FFFFFF"/>
                </a:solidFill>
                <a:latin typeface="Waffle Soft"/>
              </a:rPr>
              <a:t>ENCABEZADO DE PAGINA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1028700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528894" y="3203894"/>
            <a:ext cx="17230212" cy="6453746"/>
            <a:chOff x="0" y="0"/>
            <a:chExt cx="4537998" cy="1699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37998" cy="1699752"/>
            </a:xfrm>
            <a:custGeom>
              <a:avLst/>
              <a:gdLst/>
              <a:ahLst/>
              <a:cxnLst/>
              <a:rect r="r" b="b" t="t" l="l"/>
              <a:pathLst>
                <a:path h="1699752" w="4537998">
                  <a:moveTo>
                    <a:pt x="26510" y="0"/>
                  </a:moveTo>
                  <a:lnTo>
                    <a:pt x="4511488" y="0"/>
                  </a:lnTo>
                  <a:cubicBezTo>
                    <a:pt x="4518519" y="0"/>
                    <a:pt x="4525262" y="2793"/>
                    <a:pt x="4530234" y="7765"/>
                  </a:cubicBezTo>
                  <a:cubicBezTo>
                    <a:pt x="4535205" y="12736"/>
                    <a:pt x="4537998" y="19479"/>
                    <a:pt x="4537998" y="26510"/>
                  </a:cubicBezTo>
                  <a:lnTo>
                    <a:pt x="4537998" y="1673242"/>
                  </a:lnTo>
                  <a:cubicBezTo>
                    <a:pt x="4537998" y="1680273"/>
                    <a:pt x="4535205" y="1687016"/>
                    <a:pt x="4530234" y="1691987"/>
                  </a:cubicBezTo>
                  <a:cubicBezTo>
                    <a:pt x="4525262" y="1696959"/>
                    <a:pt x="4518519" y="1699752"/>
                    <a:pt x="4511488" y="1699752"/>
                  </a:cubicBezTo>
                  <a:lnTo>
                    <a:pt x="26510" y="1699752"/>
                  </a:lnTo>
                  <a:cubicBezTo>
                    <a:pt x="19479" y="1699752"/>
                    <a:pt x="12736" y="1696959"/>
                    <a:pt x="7765" y="1691987"/>
                  </a:cubicBezTo>
                  <a:cubicBezTo>
                    <a:pt x="2793" y="1687016"/>
                    <a:pt x="0" y="1680273"/>
                    <a:pt x="0" y="1673242"/>
                  </a:cubicBezTo>
                  <a:lnTo>
                    <a:pt x="0" y="26510"/>
                  </a:lnTo>
                  <a:cubicBezTo>
                    <a:pt x="0" y="19479"/>
                    <a:pt x="2793" y="12736"/>
                    <a:pt x="7765" y="7765"/>
                  </a:cubicBezTo>
                  <a:cubicBezTo>
                    <a:pt x="12736" y="2793"/>
                    <a:pt x="19479" y="0"/>
                    <a:pt x="26510" y="0"/>
                  </a:cubicBezTo>
                  <a:close/>
                </a:path>
              </a:pathLst>
            </a:custGeom>
            <a:solidFill>
              <a:srgbClr val="000000">
                <a:alpha val="60784"/>
              </a:srgbClr>
            </a:solidFill>
            <a:ln w="47625" cap="rnd">
              <a:solidFill>
                <a:srgbClr val="FFFFFF">
                  <a:alpha val="60784"/>
                </a:srgbClr>
              </a:solidFill>
              <a:prstDash val="lg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37998" cy="1737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83541" y="4734575"/>
            <a:ext cx="13520919" cy="3017038"/>
          </a:xfrm>
          <a:custGeom>
            <a:avLst/>
            <a:gdLst/>
            <a:ahLst/>
            <a:cxnLst/>
            <a:rect r="r" b="b" t="t" l="l"/>
            <a:pathLst>
              <a:path h="3017038" w="13520919">
                <a:moveTo>
                  <a:pt x="0" y="0"/>
                </a:moveTo>
                <a:lnTo>
                  <a:pt x="13520918" y="0"/>
                </a:lnTo>
                <a:lnTo>
                  <a:pt x="13520918" y="3017039"/>
                </a:lnTo>
                <a:lnTo>
                  <a:pt x="0" y="3017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564" t="0" r="-1212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687138">
            <a:off x="5021267" y="4190438"/>
            <a:ext cx="1361694" cy="767500"/>
          </a:xfrm>
          <a:custGeom>
            <a:avLst/>
            <a:gdLst/>
            <a:ahLst/>
            <a:cxnLst/>
            <a:rect r="r" b="b" t="t" l="l"/>
            <a:pathLst>
              <a:path h="767500" w="1361694">
                <a:moveTo>
                  <a:pt x="0" y="0"/>
                </a:moveTo>
                <a:lnTo>
                  <a:pt x="1361694" y="0"/>
                </a:lnTo>
                <a:lnTo>
                  <a:pt x="1361694" y="767500"/>
                </a:lnTo>
                <a:lnTo>
                  <a:pt x="0" y="76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034965">
            <a:off x="9502383" y="4282685"/>
            <a:ext cx="225782" cy="583005"/>
          </a:xfrm>
          <a:custGeom>
            <a:avLst/>
            <a:gdLst/>
            <a:ahLst/>
            <a:cxnLst/>
            <a:rect r="r" b="b" t="t" l="l"/>
            <a:pathLst>
              <a:path h="583005" w="225782">
                <a:moveTo>
                  <a:pt x="0" y="0"/>
                </a:moveTo>
                <a:lnTo>
                  <a:pt x="225782" y="0"/>
                </a:lnTo>
                <a:lnTo>
                  <a:pt x="225782" y="583006"/>
                </a:lnTo>
                <a:lnTo>
                  <a:pt x="0" y="583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253016">
            <a:off x="11472322" y="7316626"/>
            <a:ext cx="736352" cy="656023"/>
          </a:xfrm>
          <a:custGeom>
            <a:avLst/>
            <a:gdLst/>
            <a:ahLst/>
            <a:cxnLst/>
            <a:rect r="r" b="b" t="t" l="l"/>
            <a:pathLst>
              <a:path h="656023" w="736352">
                <a:moveTo>
                  <a:pt x="0" y="0"/>
                </a:moveTo>
                <a:lnTo>
                  <a:pt x="736352" y="0"/>
                </a:lnTo>
                <a:lnTo>
                  <a:pt x="736352" y="656022"/>
                </a:lnTo>
                <a:lnTo>
                  <a:pt x="0" y="656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583041">
            <a:off x="6586540" y="7178305"/>
            <a:ext cx="681419" cy="951219"/>
          </a:xfrm>
          <a:custGeom>
            <a:avLst/>
            <a:gdLst/>
            <a:ahLst/>
            <a:cxnLst/>
            <a:rect r="r" b="b" t="t" l="l"/>
            <a:pathLst>
              <a:path h="951219" w="681419">
                <a:moveTo>
                  <a:pt x="0" y="0"/>
                </a:moveTo>
                <a:lnTo>
                  <a:pt x="681419" y="0"/>
                </a:lnTo>
                <a:lnTo>
                  <a:pt x="681419" y="951219"/>
                </a:lnTo>
                <a:lnTo>
                  <a:pt x="0" y="9512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815040">
            <a:off x="1501937" y="6756199"/>
            <a:ext cx="1412136" cy="795931"/>
          </a:xfrm>
          <a:custGeom>
            <a:avLst/>
            <a:gdLst/>
            <a:ahLst/>
            <a:cxnLst/>
            <a:rect r="r" b="b" t="t" l="l"/>
            <a:pathLst>
              <a:path h="795931" w="1412136">
                <a:moveTo>
                  <a:pt x="0" y="0"/>
                </a:moveTo>
                <a:lnTo>
                  <a:pt x="1412137" y="0"/>
                </a:lnTo>
                <a:lnTo>
                  <a:pt x="1412137" y="795932"/>
                </a:lnTo>
                <a:lnTo>
                  <a:pt x="0" y="795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308279">
            <a:off x="13309892" y="6129450"/>
            <a:ext cx="1650051" cy="1840828"/>
          </a:xfrm>
          <a:custGeom>
            <a:avLst/>
            <a:gdLst/>
            <a:ahLst/>
            <a:cxnLst/>
            <a:rect r="r" b="b" t="t" l="l"/>
            <a:pathLst>
              <a:path h="1840828" w="1650051">
                <a:moveTo>
                  <a:pt x="0" y="0"/>
                </a:moveTo>
                <a:lnTo>
                  <a:pt x="1650051" y="0"/>
                </a:lnTo>
                <a:lnTo>
                  <a:pt x="1650051" y="1840827"/>
                </a:lnTo>
                <a:lnTo>
                  <a:pt x="0" y="18408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26762" y="3634330"/>
            <a:ext cx="1912888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lata"/>
              </a:rPr>
              <a:t>Dirección del restaurante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5274" y="3634330"/>
            <a:ext cx="152920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lata"/>
              </a:rPr>
              <a:t>Redes sociales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09833" y="8037560"/>
            <a:ext cx="23427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lata"/>
              </a:rPr>
              <a:t>Numero de teléfono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976775"/>
            <a:ext cx="1784351" cy="78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2256">
                <a:solidFill>
                  <a:srgbClr val="FFFFFF"/>
                </a:solidFill>
                <a:latin typeface="Alata"/>
              </a:rPr>
              <a:t>Background</a:t>
            </a:r>
            <a:r>
              <a:rPr lang="en-US" sz="2256">
                <a:solidFill>
                  <a:srgbClr val="FFFFFF"/>
                </a:solidFill>
                <a:latin typeface="Alata"/>
              </a:rPr>
              <a:t> </a:t>
            </a:r>
          </a:p>
          <a:p>
            <a:pPr algn="ctr" marL="0" indent="0" lvl="0">
              <a:lnSpc>
                <a:spcPts val="3158"/>
              </a:lnSpc>
              <a:spcBef>
                <a:spcPct val="0"/>
              </a:spcBef>
            </a:pPr>
            <a:r>
              <a:rPr lang="en-US" sz="2256">
                <a:solidFill>
                  <a:srgbClr val="FFFFFF"/>
                </a:solidFill>
                <a:latin typeface="Alata"/>
              </a:rPr>
              <a:t>Difuminado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14753" y="8097009"/>
            <a:ext cx="3059460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lata"/>
              </a:rPr>
              <a:t>Correo electrónico para contacto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09833" y="1868722"/>
            <a:ext cx="8868333" cy="49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29"/>
              </a:lnSpc>
              <a:spcBef>
                <a:spcPct val="0"/>
              </a:spcBef>
            </a:pPr>
            <a:r>
              <a:rPr lang="en-US" sz="2806">
                <a:solidFill>
                  <a:srgbClr val="26D486"/>
                </a:solidFill>
                <a:latin typeface="Alata"/>
              </a:rPr>
              <a:t>Se muestra toda la información relevante de la pagina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90546" y="557380"/>
            <a:ext cx="14306908" cy="107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5"/>
              </a:lnSpc>
              <a:spcBef>
                <a:spcPct val="0"/>
              </a:spcBef>
            </a:pPr>
            <a:r>
              <a:rPr lang="en-US" sz="6247" spc="674" u="sng">
                <a:solidFill>
                  <a:srgbClr val="FFFFFF"/>
                </a:solidFill>
                <a:latin typeface="Waffle Soft"/>
              </a:rPr>
              <a:t>PIE DE PAGINA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134918" y="7941687"/>
            <a:ext cx="3124382" cy="694431"/>
            <a:chOff x="0" y="0"/>
            <a:chExt cx="4165843" cy="92590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4165843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Terminos y Condiciones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63628"/>
              <a:ext cx="4165843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Alata"/>
                </a:rPr>
                <a:t>Política de Privacidad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88367">
            <a:off x="-6137557" y="79229"/>
            <a:ext cx="13553399" cy="7081651"/>
          </a:xfrm>
          <a:custGeom>
            <a:avLst/>
            <a:gdLst/>
            <a:ahLst/>
            <a:cxnLst/>
            <a:rect r="r" b="b" t="t" l="l"/>
            <a:pathLst>
              <a:path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1"/>
                </a:lnTo>
                <a:lnTo>
                  <a:pt x="0" y="708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859449" y="188588"/>
            <a:ext cx="6162144" cy="9893530"/>
            <a:chOff x="0" y="0"/>
            <a:chExt cx="8216193" cy="1319137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216193" cy="13191373"/>
              <a:chOff x="0" y="0"/>
              <a:chExt cx="1622952" cy="260570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622952" cy="2605703"/>
              </a:xfrm>
              <a:custGeom>
                <a:avLst/>
                <a:gdLst/>
                <a:ahLst/>
                <a:cxnLst/>
                <a:rect r="r" b="b" t="t" l="l"/>
                <a:pathLst>
                  <a:path h="2605703" w="1622952">
                    <a:moveTo>
                      <a:pt x="74126" y="0"/>
                    </a:moveTo>
                    <a:lnTo>
                      <a:pt x="1548826" y="0"/>
                    </a:lnTo>
                    <a:cubicBezTo>
                      <a:pt x="1568485" y="0"/>
                      <a:pt x="1587339" y="7810"/>
                      <a:pt x="1601241" y="21711"/>
                    </a:cubicBezTo>
                    <a:cubicBezTo>
                      <a:pt x="1615142" y="35612"/>
                      <a:pt x="1622952" y="54466"/>
                      <a:pt x="1622952" y="74126"/>
                    </a:cubicBezTo>
                    <a:lnTo>
                      <a:pt x="1622952" y="2531578"/>
                    </a:lnTo>
                    <a:cubicBezTo>
                      <a:pt x="1622952" y="2572516"/>
                      <a:pt x="1589764" y="2605703"/>
                      <a:pt x="1548826" y="2605703"/>
                    </a:cubicBezTo>
                    <a:lnTo>
                      <a:pt x="74126" y="2605703"/>
                    </a:lnTo>
                    <a:cubicBezTo>
                      <a:pt x="54466" y="2605703"/>
                      <a:pt x="35612" y="2597894"/>
                      <a:pt x="21711" y="2583992"/>
                    </a:cubicBezTo>
                    <a:cubicBezTo>
                      <a:pt x="7810" y="2570091"/>
                      <a:pt x="0" y="2551237"/>
                      <a:pt x="0" y="2531578"/>
                    </a:cubicBezTo>
                    <a:lnTo>
                      <a:pt x="0" y="74126"/>
                    </a:lnTo>
                    <a:cubicBezTo>
                      <a:pt x="0" y="54466"/>
                      <a:pt x="7810" y="35612"/>
                      <a:pt x="21711" y="21711"/>
                    </a:cubicBezTo>
                    <a:cubicBezTo>
                      <a:pt x="35612" y="7810"/>
                      <a:pt x="54466" y="0"/>
                      <a:pt x="74126" y="0"/>
                    </a:cubicBez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  <a:ln w="38100" cap="rnd">
                <a:solidFill>
                  <a:srgbClr val="FFFFFF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622952" cy="26438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25669" y="228460"/>
              <a:ext cx="7778263" cy="12756178"/>
              <a:chOff x="0" y="0"/>
              <a:chExt cx="5808006" cy="9525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808006" cy="9525000"/>
              </a:xfrm>
              <a:custGeom>
                <a:avLst/>
                <a:gdLst/>
                <a:ahLst/>
                <a:cxnLst/>
                <a:rect r="r" b="b" t="t" l="l"/>
                <a:pathLst>
                  <a:path h="9525000" w="5808006">
                    <a:moveTo>
                      <a:pt x="0" y="9042400"/>
                    </a:moveTo>
                    <a:lnTo>
                      <a:pt x="0" y="482600"/>
                    </a:lnTo>
                    <a:cubicBezTo>
                      <a:pt x="0" y="215900"/>
                      <a:pt x="197472" y="0"/>
                      <a:pt x="441408" y="0"/>
                    </a:cubicBezTo>
                    <a:lnTo>
                      <a:pt x="5366597" y="0"/>
                    </a:lnTo>
                    <a:cubicBezTo>
                      <a:pt x="5610534" y="0"/>
                      <a:pt x="5808006" y="217170"/>
                      <a:pt x="5808006" y="482600"/>
                    </a:cubicBezTo>
                    <a:lnTo>
                      <a:pt x="5808006" y="9042400"/>
                    </a:lnTo>
                    <a:cubicBezTo>
                      <a:pt x="5808006" y="9309100"/>
                      <a:pt x="5610534" y="9525000"/>
                      <a:pt x="5366597" y="9525000"/>
                    </a:cubicBezTo>
                    <a:lnTo>
                      <a:pt x="441408" y="9525000"/>
                    </a:lnTo>
                    <a:cubicBezTo>
                      <a:pt x="198634" y="9525000"/>
                      <a:pt x="0" y="9309100"/>
                      <a:pt x="0" y="904240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3155" r="0" b="-13439"/>
                </a:stretch>
              </a:blip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25669" y="6595687"/>
              <a:ext cx="7735609" cy="4514851"/>
              <a:chOff x="0" y="0"/>
              <a:chExt cx="1392627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9262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392627">
                    <a:moveTo>
                      <a:pt x="0" y="0"/>
                    </a:moveTo>
                    <a:lnTo>
                      <a:pt x="1392627" y="0"/>
                    </a:lnTo>
                    <a:lnTo>
                      <a:pt x="139262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99" t="-4856" r="-199" b="0"/>
                </a:stretch>
              </a:blip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12569450" y="5445029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-163543">
            <a:off x="7885471" y="4760264"/>
            <a:ext cx="3820100" cy="1304377"/>
            <a:chOff x="0" y="0"/>
            <a:chExt cx="1006117" cy="3435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6117" cy="343540"/>
            </a:xfrm>
            <a:custGeom>
              <a:avLst/>
              <a:gdLst/>
              <a:ahLst/>
              <a:cxnLst/>
              <a:rect r="r" b="b" t="t" l="l"/>
              <a:pathLst>
                <a:path h="343540" w="1006117">
                  <a:moveTo>
                    <a:pt x="56746" y="0"/>
                  </a:moveTo>
                  <a:lnTo>
                    <a:pt x="949371" y="0"/>
                  </a:lnTo>
                  <a:cubicBezTo>
                    <a:pt x="964421" y="0"/>
                    <a:pt x="978855" y="5979"/>
                    <a:pt x="989496" y="16620"/>
                  </a:cubicBezTo>
                  <a:cubicBezTo>
                    <a:pt x="1000138" y="27262"/>
                    <a:pt x="1006117" y="41696"/>
                    <a:pt x="1006117" y="56746"/>
                  </a:cubicBezTo>
                  <a:lnTo>
                    <a:pt x="1006117" y="286794"/>
                  </a:lnTo>
                  <a:cubicBezTo>
                    <a:pt x="1006117" y="318134"/>
                    <a:pt x="980711" y="343540"/>
                    <a:pt x="949371" y="343540"/>
                  </a:cubicBezTo>
                  <a:lnTo>
                    <a:pt x="56746" y="343540"/>
                  </a:lnTo>
                  <a:cubicBezTo>
                    <a:pt x="41696" y="343540"/>
                    <a:pt x="27262" y="337561"/>
                    <a:pt x="16620" y="326919"/>
                  </a:cubicBezTo>
                  <a:cubicBezTo>
                    <a:pt x="5979" y="316277"/>
                    <a:pt x="0" y="301844"/>
                    <a:pt x="0" y="286794"/>
                  </a:cubicBezTo>
                  <a:lnTo>
                    <a:pt x="0" y="56746"/>
                  </a:lnTo>
                  <a:cubicBezTo>
                    <a:pt x="0" y="25406"/>
                    <a:pt x="25406" y="0"/>
                    <a:pt x="56746" y="0"/>
                  </a:cubicBezTo>
                  <a:close/>
                </a:path>
              </a:pathLst>
            </a:custGeom>
            <a:solidFill>
              <a:srgbClr val="000000">
                <a:alpha val="3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06117" cy="381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9606615">
            <a:off x="6513543" y="6000368"/>
            <a:ext cx="1395359" cy="786475"/>
          </a:xfrm>
          <a:custGeom>
            <a:avLst/>
            <a:gdLst/>
            <a:ahLst/>
            <a:cxnLst/>
            <a:rect r="r" b="b" t="t" l="l"/>
            <a:pathLst>
              <a:path h="786475" w="1395359">
                <a:moveTo>
                  <a:pt x="0" y="0"/>
                </a:moveTo>
                <a:lnTo>
                  <a:pt x="1395359" y="0"/>
                </a:lnTo>
                <a:lnTo>
                  <a:pt x="1395359" y="786475"/>
                </a:lnTo>
                <a:lnTo>
                  <a:pt x="0" y="786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019633" y="438785"/>
            <a:ext cx="4239667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F2F4F5"/>
                </a:solidFill>
                <a:latin typeface="Waffle Soft"/>
              </a:rPr>
              <a:t>DISEÑO DEL INICIO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96885" y="1221417"/>
            <a:ext cx="9862415" cy="59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18"/>
              </a:lnSpc>
              <a:spcBef>
                <a:spcPct val="0"/>
              </a:spcBef>
            </a:pPr>
            <a:r>
              <a:rPr lang="en-US" sz="1727">
                <a:solidFill>
                  <a:srgbClr val="FFFFFF"/>
                </a:solidFill>
                <a:latin typeface="Open Sans"/>
              </a:rPr>
              <a:t>Al igual que todas las paginas, el ancho tendra un tamaño del 100% y la altura estará establecida como automática </a:t>
            </a:r>
            <a:r>
              <a:rPr lang="en-US" sz="1727">
                <a:solidFill>
                  <a:srgbClr val="FFFFFF"/>
                </a:solidFill>
                <a:latin typeface="Open Sans Italics"/>
              </a:rPr>
              <a:t>(height = auto;),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54767" y="2551337"/>
            <a:ext cx="3702993" cy="44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2011" indent="-281005" lvl="1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Sifonn"/>
              </a:rPr>
              <a:t>Uso de CSS - Inicio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01600" y="3209118"/>
            <a:ext cx="8858689" cy="6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92"/>
              </a:lnSpc>
              <a:spcBef>
                <a:spcPct val="0"/>
              </a:spcBef>
            </a:pPr>
            <a:r>
              <a:rPr lang="en-US" sz="1780">
                <a:solidFill>
                  <a:srgbClr val="FFFFFF"/>
                </a:solidFill>
                <a:latin typeface="Open Sans"/>
              </a:rPr>
              <a:t>Se coloco una imagen de fondo con </a:t>
            </a:r>
            <a:r>
              <a:rPr lang="en-US" sz="1780">
                <a:solidFill>
                  <a:srgbClr val="26D486"/>
                </a:solidFill>
                <a:latin typeface="Open Sans Italics"/>
              </a:rPr>
              <a:t>Background Image</a:t>
            </a:r>
            <a:r>
              <a:rPr lang="en-US" sz="1780">
                <a:solidFill>
                  <a:srgbClr val="FFFFFF"/>
                </a:solidFill>
                <a:latin typeface="Open Sans"/>
              </a:rPr>
              <a:t> teniendo en cuenta que este debe de estar centrada en la pagina.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97348" y="4944604"/>
            <a:ext cx="5261952" cy="5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46"/>
              </a:lnSpc>
              <a:spcBef>
                <a:spcPct val="0"/>
              </a:spcBef>
            </a:pPr>
            <a:r>
              <a:rPr lang="en-US" sz="1747">
                <a:solidFill>
                  <a:srgbClr val="FFFFFF"/>
                </a:solidFill>
                <a:latin typeface="Open Sans"/>
              </a:rPr>
              <a:t>El circulo y imagen aumentaran su tamaño cuando se acerque el puntero sobre ellos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33283" y="4935079"/>
            <a:ext cx="3324476" cy="91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0"/>
              </a:lnSpc>
              <a:spcBef>
                <a:spcPct val="0"/>
              </a:spcBef>
            </a:pPr>
            <a:r>
              <a:rPr lang="en-US" sz="1778">
                <a:solidFill>
                  <a:srgbClr val="FFFFFF"/>
                </a:solidFill>
                <a:latin typeface="Alata"/>
              </a:rPr>
              <a:t>Se creo un contenedor, donde se apreciada los principales platos del Dia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571203" y="7000744"/>
            <a:ext cx="8489086" cy="1569579"/>
            <a:chOff x="0" y="0"/>
            <a:chExt cx="2235809" cy="4133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35809" cy="413387"/>
            </a:xfrm>
            <a:custGeom>
              <a:avLst/>
              <a:gdLst/>
              <a:ahLst/>
              <a:cxnLst/>
              <a:rect r="r" b="b" t="t" l="l"/>
              <a:pathLst>
                <a:path h="413387" w="2235809">
                  <a:moveTo>
                    <a:pt x="25536" y="0"/>
                  </a:moveTo>
                  <a:lnTo>
                    <a:pt x="2210273" y="0"/>
                  </a:lnTo>
                  <a:cubicBezTo>
                    <a:pt x="2217045" y="0"/>
                    <a:pt x="2223541" y="2690"/>
                    <a:pt x="2228329" y="7479"/>
                  </a:cubicBezTo>
                  <a:cubicBezTo>
                    <a:pt x="2233118" y="12268"/>
                    <a:pt x="2235809" y="18763"/>
                    <a:pt x="2235809" y="25536"/>
                  </a:cubicBezTo>
                  <a:lnTo>
                    <a:pt x="2235809" y="387851"/>
                  </a:lnTo>
                  <a:cubicBezTo>
                    <a:pt x="2235809" y="401954"/>
                    <a:pt x="2224376" y="413387"/>
                    <a:pt x="2210273" y="413387"/>
                  </a:cubicBezTo>
                  <a:lnTo>
                    <a:pt x="25536" y="413387"/>
                  </a:lnTo>
                  <a:cubicBezTo>
                    <a:pt x="11433" y="413387"/>
                    <a:pt x="0" y="401954"/>
                    <a:pt x="0" y="387851"/>
                  </a:cubicBezTo>
                  <a:lnTo>
                    <a:pt x="0" y="25536"/>
                  </a:lnTo>
                  <a:cubicBezTo>
                    <a:pt x="0" y="11433"/>
                    <a:pt x="11433" y="0"/>
                    <a:pt x="25536" y="0"/>
                  </a:cubicBezTo>
                  <a:close/>
                </a:path>
              </a:pathLst>
            </a:custGeom>
            <a:solidFill>
              <a:srgbClr val="000000">
                <a:alpha val="3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235809" cy="451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822537" y="7156860"/>
            <a:ext cx="7925659" cy="114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2"/>
              </a:lnSpc>
            </a:pPr>
            <a:r>
              <a:rPr lang="en-US" sz="1939" spc="159">
                <a:solidFill>
                  <a:srgbClr val="EDE9BC"/>
                </a:solidFill>
                <a:latin typeface="Alata"/>
              </a:rPr>
              <a:t>Estos elementos contribuirán a brindar a la página una apariencia atractiva para aquellos clientes interesados en conocer el restaurante.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2907" y="5649911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1" y="0"/>
                </a:lnTo>
                <a:lnTo>
                  <a:pt x="9379701" y="9274178"/>
                </a:lnTo>
                <a:lnTo>
                  <a:pt x="0" y="927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62445" y="-4554656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778768" y="1028700"/>
            <a:ext cx="7800804" cy="9713627"/>
            <a:chOff x="0" y="0"/>
            <a:chExt cx="10401072" cy="1295150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401072" cy="12951502"/>
              <a:chOff x="0" y="0"/>
              <a:chExt cx="2054533" cy="255832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054533" cy="2558321"/>
              </a:xfrm>
              <a:custGeom>
                <a:avLst/>
                <a:gdLst/>
                <a:ahLst/>
                <a:cxnLst/>
                <a:rect r="r" b="b" t="t" l="l"/>
                <a:pathLst>
                  <a:path h="2558321" w="2054533">
                    <a:moveTo>
                      <a:pt x="46645" y="0"/>
                    </a:moveTo>
                    <a:lnTo>
                      <a:pt x="2007888" y="0"/>
                    </a:lnTo>
                    <a:cubicBezTo>
                      <a:pt x="2020259" y="0"/>
                      <a:pt x="2032123" y="4914"/>
                      <a:pt x="2040871" y="13662"/>
                    </a:cubicBezTo>
                    <a:cubicBezTo>
                      <a:pt x="2049618" y="22410"/>
                      <a:pt x="2054533" y="34274"/>
                      <a:pt x="2054533" y="46645"/>
                    </a:cubicBezTo>
                    <a:lnTo>
                      <a:pt x="2054533" y="2511676"/>
                    </a:lnTo>
                    <a:cubicBezTo>
                      <a:pt x="2054533" y="2537438"/>
                      <a:pt x="2033649" y="2558321"/>
                      <a:pt x="2007888" y="2558321"/>
                    </a:cubicBezTo>
                    <a:lnTo>
                      <a:pt x="46645" y="2558321"/>
                    </a:lnTo>
                    <a:cubicBezTo>
                      <a:pt x="34274" y="2558321"/>
                      <a:pt x="22410" y="2553407"/>
                      <a:pt x="13662" y="2544659"/>
                    </a:cubicBezTo>
                    <a:cubicBezTo>
                      <a:pt x="4914" y="2535912"/>
                      <a:pt x="0" y="2524047"/>
                      <a:pt x="0" y="2511676"/>
                    </a:cubicBezTo>
                    <a:lnTo>
                      <a:pt x="0" y="46645"/>
                    </a:lnTo>
                    <a:cubicBezTo>
                      <a:pt x="0" y="20884"/>
                      <a:pt x="20884" y="0"/>
                      <a:pt x="46645" y="0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 w="28575" cap="rnd">
                <a:solidFill>
                  <a:srgbClr val="FFFFFF">
                    <a:alpha val="60000"/>
                  </a:srgbClr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054533" cy="25964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333243" y="315176"/>
              <a:ext cx="9685238" cy="12324071"/>
              <a:chOff x="0" y="0"/>
              <a:chExt cx="7114349" cy="905271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114349" cy="9052720"/>
              </a:xfrm>
              <a:custGeom>
                <a:avLst/>
                <a:gdLst/>
                <a:ahLst/>
                <a:cxnLst/>
                <a:rect r="r" b="b" t="t" l="l"/>
                <a:pathLst>
                  <a:path h="9052720" w="7114349">
                    <a:moveTo>
                      <a:pt x="0" y="8594048"/>
                    </a:moveTo>
                    <a:lnTo>
                      <a:pt x="0" y="458671"/>
                    </a:lnTo>
                    <a:cubicBezTo>
                      <a:pt x="0" y="205195"/>
                      <a:pt x="241888" y="0"/>
                      <a:pt x="540691" y="0"/>
                    </a:cubicBezTo>
                    <a:lnTo>
                      <a:pt x="6573658" y="0"/>
                    </a:lnTo>
                    <a:cubicBezTo>
                      <a:pt x="6872461" y="0"/>
                      <a:pt x="7114349" y="206402"/>
                      <a:pt x="7114349" y="458671"/>
                    </a:cubicBezTo>
                    <a:lnTo>
                      <a:pt x="7114349" y="8594048"/>
                    </a:lnTo>
                    <a:cubicBezTo>
                      <a:pt x="7114349" y="8847524"/>
                      <a:pt x="6872461" y="9052720"/>
                      <a:pt x="6573658" y="9052720"/>
                    </a:cubicBezTo>
                    <a:lnTo>
                      <a:pt x="540691" y="9052720"/>
                    </a:lnTo>
                    <a:cubicBezTo>
                      <a:pt x="243311" y="9052720"/>
                      <a:pt x="0" y="8847524"/>
                      <a:pt x="0" y="8594048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6424" r="0" b="-68307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9799909" y="6135674"/>
            <a:ext cx="6938687" cy="5233330"/>
            <a:chOff x="0" y="0"/>
            <a:chExt cx="9251582" cy="697777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251582" cy="6063665"/>
              <a:chOff x="0" y="0"/>
              <a:chExt cx="1827473" cy="119776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827473" cy="1197761"/>
              </a:xfrm>
              <a:custGeom>
                <a:avLst/>
                <a:gdLst/>
                <a:ahLst/>
                <a:cxnLst/>
                <a:rect r="r" b="b" t="t" l="l"/>
                <a:pathLst>
                  <a:path h="1197761" w="1827473">
                    <a:moveTo>
                      <a:pt x="53557" y="0"/>
                    </a:moveTo>
                    <a:lnTo>
                      <a:pt x="1773916" y="0"/>
                    </a:lnTo>
                    <a:cubicBezTo>
                      <a:pt x="1803495" y="0"/>
                      <a:pt x="1827473" y="23978"/>
                      <a:pt x="1827473" y="53557"/>
                    </a:cubicBezTo>
                    <a:lnTo>
                      <a:pt x="1827473" y="1144204"/>
                    </a:lnTo>
                    <a:cubicBezTo>
                      <a:pt x="1827473" y="1158409"/>
                      <a:pt x="1821830" y="1172031"/>
                      <a:pt x="1811787" y="1182075"/>
                    </a:cubicBezTo>
                    <a:cubicBezTo>
                      <a:pt x="1801743" y="1192118"/>
                      <a:pt x="1788121" y="1197761"/>
                      <a:pt x="1773916" y="1197761"/>
                    </a:cubicBezTo>
                    <a:lnTo>
                      <a:pt x="53557" y="1197761"/>
                    </a:lnTo>
                    <a:cubicBezTo>
                      <a:pt x="23978" y="1197761"/>
                      <a:pt x="0" y="1173783"/>
                      <a:pt x="0" y="1144204"/>
                    </a:cubicBezTo>
                    <a:lnTo>
                      <a:pt x="0" y="53557"/>
                    </a:lnTo>
                    <a:cubicBezTo>
                      <a:pt x="0" y="23978"/>
                      <a:pt x="23978" y="0"/>
                      <a:pt x="53557" y="0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 w="38100" cap="rnd">
                <a:solidFill>
                  <a:srgbClr val="FFFFFF">
                    <a:alpha val="6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827473" cy="12358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45819" y="285871"/>
              <a:ext cx="8674301" cy="6691902"/>
              <a:chOff x="0" y="0"/>
              <a:chExt cx="7114349" cy="548845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114349" cy="5488457"/>
              </a:xfrm>
              <a:custGeom>
                <a:avLst/>
                <a:gdLst/>
                <a:ahLst/>
                <a:cxnLst/>
                <a:rect r="r" b="b" t="t" l="l"/>
                <a:pathLst>
                  <a:path h="5488457" w="7114349">
                    <a:moveTo>
                      <a:pt x="0" y="5210375"/>
                    </a:moveTo>
                    <a:lnTo>
                      <a:pt x="0" y="278082"/>
                    </a:lnTo>
                    <a:cubicBezTo>
                      <a:pt x="0" y="124405"/>
                      <a:pt x="241888" y="0"/>
                      <a:pt x="540691" y="0"/>
                    </a:cubicBezTo>
                    <a:lnTo>
                      <a:pt x="6573658" y="0"/>
                    </a:lnTo>
                    <a:cubicBezTo>
                      <a:pt x="6872461" y="0"/>
                      <a:pt x="7114349" y="125137"/>
                      <a:pt x="7114349" y="278082"/>
                    </a:cubicBezTo>
                    <a:lnTo>
                      <a:pt x="7114349" y="5210375"/>
                    </a:lnTo>
                    <a:cubicBezTo>
                      <a:pt x="7114349" y="5364052"/>
                      <a:pt x="6872461" y="5488457"/>
                      <a:pt x="6573658" y="5488457"/>
                    </a:cubicBezTo>
                    <a:lnTo>
                      <a:pt x="540691" y="5488457"/>
                    </a:lnTo>
                    <a:cubicBezTo>
                      <a:pt x="243311" y="5488457"/>
                      <a:pt x="0" y="5364052"/>
                      <a:pt x="0" y="521037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90632" r="0" b="-14066"/>
                </a:stretch>
              </a:blipFill>
            </p:spPr>
          </p:sp>
        </p:grpSp>
      </p:grpSp>
      <p:sp>
        <p:nvSpPr>
          <p:cNvPr name="Freeform 16" id="16"/>
          <p:cNvSpPr/>
          <p:nvPr/>
        </p:nvSpPr>
        <p:spPr>
          <a:xfrm flipH="false" flipV="false" rot="9646725">
            <a:off x="8366863" y="502432"/>
            <a:ext cx="762924" cy="215526"/>
          </a:xfrm>
          <a:custGeom>
            <a:avLst/>
            <a:gdLst/>
            <a:ahLst/>
            <a:cxnLst/>
            <a:rect r="r" b="b" t="t" l="l"/>
            <a:pathLst>
              <a:path h="215526" w="762924">
                <a:moveTo>
                  <a:pt x="0" y="0"/>
                </a:moveTo>
                <a:lnTo>
                  <a:pt x="762924" y="0"/>
                </a:lnTo>
                <a:lnTo>
                  <a:pt x="762924" y="215527"/>
                </a:lnTo>
                <a:lnTo>
                  <a:pt x="0" y="215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96194" y="277138"/>
            <a:ext cx="532894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FFFFFF"/>
                </a:solidFill>
                <a:latin typeface="Waffle Soft"/>
              </a:rPr>
              <a:t>DISEÑO DEL NOSOTROS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24143" y="451157"/>
            <a:ext cx="8175446" cy="28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18"/>
              </a:lnSpc>
              <a:spcBef>
                <a:spcPct val="0"/>
              </a:spcBef>
            </a:pPr>
            <a:r>
              <a:rPr lang="en-US" sz="1727">
                <a:solidFill>
                  <a:srgbClr val="FFFFFF"/>
                </a:solidFill>
                <a:latin typeface="Open Sans"/>
              </a:rPr>
              <a:t>El cuerpo de la pagina mantiene un ancho del 100% y una altura automática.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95989" y="1240350"/>
            <a:ext cx="4349502" cy="44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2011" indent="-281005" lvl="1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Sifonn"/>
              </a:rPr>
              <a:t>Estilizado CSS - Cuerpo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250705" y="4414212"/>
            <a:ext cx="3715257" cy="1458576"/>
            <a:chOff x="0" y="0"/>
            <a:chExt cx="4953676" cy="1944768"/>
          </a:xfrm>
        </p:grpSpPr>
        <p:sp>
          <p:nvSpPr>
            <p:cNvPr name="Freeform 21" id="21"/>
            <p:cNvSpPr/>
            <p:nvPr/>
          </p:nvSpPr>
          <p:spPr>
            <a:xfrm flipH="false" flipV="false" rot="6924490">
              <a:off x="242452" y="481865"/>
              <a:ext cx="702779" cy="981037"/>
            </a:xfrm>
            <a:custGeom>
              <a:avLst/>
              <a:gdLst/>
              <a:ahLst/>
              <a:cxnLst/>
              <a:rect r="r" b="b" t="t" l="l"/>
              <a:pathLst>
                <a:path h="981037" w="702779">
                  <a:moveTo>
                    <a:pt x="0" y="0"/>
                  </a:moveTo>
                  <a:lnTo>
                    <a:pt x="702779" y="0"/>
                  </a:lnTo>
                  <a:lnTo>
                    <a:pt x="702779" y="981038"/>
                  </a:lnTo>
                  <a:lnTo>
                    <a:pt x="0" y="981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163543">
              <a:off x="1098087" y="89731"/>
              <a:ext cx="3815774" cy="1765307"/>
              <a:chOff x="0" y="0"/>
              <a:chExt cx="753733" cy="34870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53733" cy="348703"/>
              </a:xfrm>
              <a:custGeom>
                <a:avLst/>
                <a:gdLst/>
                <a:ahLst/>
                <a:cxnLst/>
                <a:rect r="r" b="b" t="t" l="l"/>
                <a:pathLst>
                  <a:path h="348703" w="753733">
                    <a:moveTo>
                      <a:pt x="75747" y="0"/>
                    </a:moveTo>
                    <a:lnTo>
                      <a:pt x="677987" y="0"/>
                    </a:lnTo>
                    <a:cubicBezTo>
                      <a:pt x="719820" y="0"/>
                      <a:pt x="753733" y="33913"/>
                      <a:pt x="753733" y="75747"/>
                    </a:cubicBezTo>
                    <a:lnTo>
                      <a:pt x="753733" y="272956"/>
                    </a:lnTo>
                    <a:cubicBezTo>
                      <a:pt x="753733" y="293045"/>
                      <a:pt x="745753" y="312312"/>
                      <a:pt x="731547" y="326517"/>
                    </a:cubicBezTo>
                    <a:cubicBezTo>
                      <a:pt x="717342" y="340722"/>
                      <a:pt x="698076" y="348703"/>
                      <a:pt x="677987" y="348703"/>
                    </a:cubicBezTo>
                    <a:lnTo>
                      <a:pt x="75747" y="348703"/>
                    </a:lnTo>
                    <a:cubicBezTo>
                      <a:pt x="33913" y="348703"/>
                      <a:pt x="0" y="314790"/>
                      <a:pt x="0" y="272956"/>
                    </a:cubicBezTo>
                    <a:lnTo>
                      <a:pt x="0" y="75747"/>
                    </a:lnTo>
                    <a:cubicBezTo>
                      <a:pt x="0" y="33913"/>
                      <a:pt x="33913" y="0"/>
                      <a:pt x="75747" y="0"/>
                    </a:cubicBezTo>
                    <a:close/>
                  </a:path>
                </a:pathLst>
              </a:custGeom>
              <a:solidFill>
                <a:srgbClr val="000000">
                  <a:alpha val="3764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753733" cy="3868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283800" y="420789"/>
              <a:ext cx="3380978" cy="1080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82"/>
                </a:lnSpc>
                <a:spcBef>
                  <a:spcPct val="0"/>
                </a:spcBef>
              </a:pPr>
              <a:r>
                <a:rPr lang="en-US" sz="1558">
                  <a:solidFill>
                    <a:srgbClr val="FFFFFF"/>
                  </a:solidFill>
                  <a:latin typeface="Open Sans"/>
                </a:rPr>
                <a:t>Por HTML se introdujo un  video con iFrame con una altura de 500px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414093" y="4738395"/>
            <a:ext cx="4505738" cy="52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16"/>
              </a:lnSpc>
              <a:spcBef>
                <a:spcPct val="0"/>
              </a:spcBef>
            </a:pPr>
            <a:r>
              <a:rPr lang="en-US" sz="1511">
                <a:solidFill>
                  <a:srgbClr val="FFFFFF"/>
                </a:solidFill>
                <a:latin typeface="Open Sans"/>
              </a:rPr>
              <a:t>Un vídeo permitirá mostrar las cualidades destacadas del restaurante."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06654" y="1759617"/>
            <a:ext cx="6931941" cy="481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75"/>
              </a:lnSpc>
              <a:spcBef>
                <a:spcPct val="0"/>
              </a:spcBef>
            </a:pPr>
            <a:r>
              <a:rPr lang="en-US" sz="1411">
                <a:solidFill>
                  <a:srgbClr val="FFFFFF"/>
                </a:solidFill>
                <a:latin typeface="Open Sans"/>
              </a:rPr>
              <a:t>Mayormente se organiza los elementos dentro de contenedores. Esto no permite manejar: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62524" y="2547058"/>
            <a:ext cx="6996776" cy="94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88"/>
              </a:lnSpc>
            </a:pPr>
            <a:r>
              <a:rPr lang="en-US" sz="1348">
                <a:solidFill>
                  <a:srgbClr val="FFFFFF"/>
                </a:solidFill>
                <a:latin typeface="Open Sans"/>
              </a:rPr>
              <a:t>I. El posicionamiento de cuadros e imágenes mediante </a:t>
            </a:r>
            <a:r>
              <a:rPr lang="en-US" sz="1348">
                <a:solidFill>
                  <a:srgbClr val="26D486"/>
                </a:solidFill>
                <a:latin typeface="Open Sans Italics"/>
              </a:rPr>
              <a:t>justify-content</a:t>
            </a:r>
            <a:r>
              <a:rPr lang="en-US" sz="1348">
                <a:solidFill>
                  <a:srgbClr val="FFFFFF"/>
                </a:solidFill>
                <a:latin typeface="Open Sans"/>
              </a:rPr>
              <a:t> y </a:t>
            </a:r>
            <a:r>
              <a:rPr lang="en-US" sz="1348">
                <a:solidFill>
                  <a:srgbClr val="26D486"/>
                </a:solidFill>
                <a:latin typeface="Open Sans Italics"/>
              </a:rPr>
              <a:t>align-items</a:t>
            </a:r>
            <a:r>
              <a:rPr lang="en-US" sz="1348">
                <a:solidFill>
                  <a:srgbClr val="FFFFFF"/>
                </a:solidFill>
                <a:latin typeface="Open Sans"/>
              </a:rPr>
              <a:t>, o textos con </a:t>
            </a:r>
            <a:r>
              <a:rPr lang="en-US" sz="1348">
                <a:solidFill>
                  <a:srgbClr val="26D486"/>
                </a:solidFill>
                <a:latin typeface="Open Sans Italics"/>
              </a:rPr>
              <a:t>align-items</a:t>
            </a:r>
            <a:r>
              <a:rPr lang="en-US" sz="1348">
                <a:solidFill>
                  <a:srgbClr val="FFFFFF"/>
                </a:solidFill>
                <a:latin typeface="Open Sans"/>
              </a:rPr>
              <a:t>.</a:t>
            </a:r>
          </a:p>
          <a:p>
            <a:pPr algn="just">
              <a:lnSpc>
                <a:spcPts val="1888"/>
              </a:lnSpc>
            </a:pPr>
          </a:p>
          <a:p>
            <a:pPr algn="just">
              <a:lnSpc>
                <a:spcPts val="1888"/>
              </a:lnSpc>
            </a:pPr>
            <a:r>
              <a:rPr lang="en-US" sz="1348">
                <a:solidFill>
                  <a:srgbClr val="FFFFFF"/>
                </a:solidFill>
                <a:latin typeface="Open Sans"/>
              </a:rPr>
              <a:t>II. Alteración del tamaño, color o alineación de los textos.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06654" y="3808202"/>
            <a:ext cx="7268702" cy="23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975"/>
              </a:lnSpc>
              <a:spcBef>
                <a:spcPct val="0"/>
              </a:spcBef>
            </a:pPr>
            <a:r>
              <a:rPr lang="en-US" sz="1411">
                <a:solidFill>
                  <a:srgbClr val="FFFFFF"/>
                </a:solidFill>
                <a:latin typeface="Open Sans"/>
              </a:rPr>
              <a:t>Además, se añadió fuentes externas para mejorar la apariencia y estilo en la pagina.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2907" y="5565756"/>
            <a:ext cx="9464813" cy="9358334"/>
          </a:xfrm>
          <a:custGeom>
            <a:avLst/>
            <a:gdLst/>
            <a:ahLst/>
            <a:cxnLst/>
            <a:rect r="r" b="b" t="t" l="l"/>
            <a:pathLst>
              <a:path h="9358334" w="9464813">
                <a:moveTo>
                  <a:pt x="0" y="0"/>
                </a:moveTo>
                <a:lnTo>
                  <a:pt x="9464813" y="0"/>
                </a:lnTo>
                <a:lnTo>
                  <a:pt x="9464813" y="9358333"/>
                </a:lnTo>
                <a:lnTo>
                  <a:pt x="0" y="935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62445" y="-4554656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90096" y="1028700"/>
            <a:ext cx="7007439" cy="9586639"/>
            <a:chOff x="0" y="0"/>
            <a:chExt cx="1828984" cy="25021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28984" cy="2502171"/>
            </a:xfrm>
            <a:custGeom>
              <a:avLst/>
              <a:gdLst/>
              <a:ahLst/>
              <a:cxnLst/>
              <a:rect r="r" b="b" t="t" l="l"/>
              <a:pathLst>
                <a:path h="2502171" w="1828984">
                  <a:moveTo>
                    <a:pt x="56346" y="0"/>
                  </a:moveTo>
                  <a:lnTo>
                    <a:pt x="1772639" y="0"/>
                  </a:lnTo>
                  <a:cubicBezTo>
                    <a:pt x="1787583" y="0"/>
                    <a:pt x="1801914" y="5936"/>
                    <a:pt x="1812481" y="16503"/>
                  </a:cubicBezTo>
                  <a:cubicBezTo>
                    <a:pt x="1823048" y="27070"/>
                    <a:pt x="1828984" y="41402"/>
                    <a:pt x="1828984" y="56346"/>
                  </a:cubicBezTo>
                  <a:lnTo>
                    <a:pt x="1828984" y="2445826"/>
                  </a:lnTo>
                  <a:cubicBezTo>
                    <a:pt x="1828984" y="2460769"/>
                    <a:pt x="1823048" y="2475101"/>
                    <a:pt x="1812481" y="2485668"/>
                  </a:cubicBezTo>
                  <a:cubicBezTo>
                    <a:pt x="1801914" y="2496235"/>
                    <a:pt x="1787583" y="2502171"/>
                    <a:pt x="1772639" y="2502171"/>
                  </a:cubicBezTo>
                  <a:lnTo>
                    <a:pt x="56346" y="2502171"/>
                  </a:lnTo>
                  <a:cubicBezTo>
                    <a:pt x="41402" y="2502171"/>
                    <a:pt x="27070" y="2496235"/>
                    <a:pt x="16503" y="2485668"/>
                  </a:cubicBezTo>
                  <a:cubicBezTo>
                    <a:pt x="5936" y="2475101"/>
                    <a:pt x="0" y="2460769"/>
                    <a:pt x="0" y="2445826"/>
                  </a:cubicBezTo>
                  <a:lnTo>
                    <a:pt x="0" y="56346"/>
                  </a:lnTo>
                  <a:cubicBezTo>
                    <a:pt x="0" y="41402"/>
                    <a:pt x="5936" y="27070"/>
                    <a:pt x="16503" y="16503"/>
                  </a:cubicBezTo>
                  <a:cubicBezTo>
                    <a:pt x="27070" y="5936"/>
                    <a:pt x="41402" y="0"/>
                    <a:pt x="56346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w="38100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28984" cy="2540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3374" y="1357794"/>
            <a:ext cx="6780883" cy="3256679"/>
          </a:xfrm>
          <a:custGeom>
            <a:avLst/>
            <a:gdLst/>
            <a:ahLst/>
            <a:cxnLst/>
            <a:rect r="r" b="b" t="t" l="l"/>
            <a:pathLst>
              <a:path h="3256679" w="6780883">
                <a:moveTo>
                  <a:pt x="0" y="0"/>
                </a:moveTo>
                <a:lnTo>
                  <a:pt x="6780883" y="0"/>
                </a:lnTo>
                <a:lnTo>
                  <a:pt x="6780883" y="3256679"/>
                </a:lnTo>
                <a:lnTo>
                  <a:pt x="0" y="3256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3374" y="4577968"/>
            <a:ext cx="6780883" cy="1985346"/>
          </a:xfrm>
          <a:custGeom>
            <a:avLst/>
            <a:gdLst/>
            <a:ahLst/>
            <a:cxnLst/>
            <a:rect r="r" b="b" t="t" l="l"/>
            <a:pathLst>
              <a:path h="1985346" w="6780883">
                <a:moveTo>
                  <a:pt x="0" y="0"/>
                </a:moveTo>
                <a:lnTo>
                  <a:pt x="6780883" y="0"/>
                </a:lnTo>
                <a:lnTo>
                  <a:pt x="6780883" y="1985346"/>
                </a:lnTo>
                <a:lnTo>
                  <a:pt x="0" y="1985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3374" y="6563314"/>
            <a:ext cx="6780883" cy="2063592"/>
          </a:xfrm>
          <a:custGeom>
            <a:avLst/>
            <a:gdLst/>
            <a:ahLst/>
            <a:cxnLst/>
            <a:rect r="r" b="b" t="t" l="l"/>
            <a:pathLst>
              <a:path h="2063592" w="6780883">
                <a:moveTo>
                  <a:pt x="0" y="0"/>
                </a:moveTo>
                <a:lnTo>
                  <a:pt x="6780883" y="0"/>
                </a:lnTo>
                <a:lnTo>
                  <a:pt x="6780883" y="2063591"/>
                </a:lnTo>
                <a:lnTo>
                  <a:pt x="0" y="2063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3374" y="8626905"/>
            <a:ext cx="6780883" cy="3251109"/>
          </a:xfrm>
          <a:custGeom>
            <a:avLst/>
            <a:gdLst/>
            <a:ahLst/>
            <a:cxnLst/>
            <a:rect r="r" b="b" t="t" l="l"/>
            <a:pathLst>
              <a:path h="3251109" w="6780883">
                <a:moveTo>
                  <a:pt x="0" y="0"/>
                </a:moveTo>
                <a:lnTo>
                  <a:pt x="6780883" y="0"/>
                </a:lnTo>
                <a:lnTo>
                  <a:pt x="6780883" y="3251109"/>
                </a:lnTo>
                <a:lnTo>
                  <a:pt x="0" y="32511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2670" y="278048"/>
            <a:ext cx="509066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Waffle Soft"/>
              </a:rPr>
              <a:t>DISEÑO DEL SERVICIO: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576534" y="-7492178"/>
            <a:ext cx="7007439" cy="9551220"/>
            <a:chOff x="0" y="0"/>
            <a:chExt cx="1828984" cy="24929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28984" cy="2492927"/>
            </a:xfrm>
            <a:custGeom>
              <a:avLst/>
              <a:gdLst/>
              <a:ahLst/>
              <a:cxnLst/>
              <a:rect r="r" b="b" t="t" l="l"/>
              <a:pathLst>
                <a:path h="2492927" w="1828984">
                  <a:moveTo>
                    <a:pt x="56346" y="0"/>
                  </a:moveTo>
                  <a:lnTo>
                    <a:pt x="1772639" y="0"/>
                  </a:lnTo>
                  <a:cubicBezTo>
                    <a:pt x="1787583" y="0"/>
                    <a:pt x="1801914" y="5936"/>
                    <a:pt x="1812481" y="16503"/>
                  </a:cubicBezTo>
                  <a:cubicBezTo>
                    <a:pt x="1823048" y="27070"/>
                    <a:pt x="1828984" y="41402"/>
                    <a:pt x="1828984" y="56346"/>
                  </a:cubicBezTo>
                  <a:lnTo>
                    <a:pt x="1828984" y="2436581"/>
                  </a:lnTo>
                  <a:cubicBezTo>
                    <a:pt x="1828984" y="2467700"/>
                    <a:pt x="1803758" y="2492927"/>
                    <a:pt x="1772639" y="2492927"/>
                  </a:cubicBezTo>
                  <a:lnTo>
                    <a:pt x="56346" y="2492927"/>
                  </a:lnTo>
                  <a:cubicBezTo>
                    <a:pt x="41402" y="2492927"/>
                    <a:pt x="27070" y="2486990"/>
                    <a:pt x="16503" y="2476423"/>
                  </a:cubicBezTo>
                  <a:cubicBezTo>
                    <a:pt x="5936" y="2465857"/>
                    <a:pt x="0" y="2451525"/>
                    <a:pt x="0" y="2436581"/>
                  </a:cubicBezTo>
                  <a:lnTo>
                    <a:pt x="0" y="56346"/>
                  </a:lnTo>
                  <a:cubicBezTo>
                    <a:pt x="0" y="41402"/>
                    <a:pt x="5936" y="27070"/>
                    <a:pt x="16503" y="16503"/>
                  </a:cubicBezTo>
                  <a:cubicBezTo>
                    <a:pt x="27070" y="5936"/>
                    <a:pt x="41402" y="0"/>
                    <a:pt x="56346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  <a:ln w="38100" cap="rnd">
              <a:solidFill>
                <a:srgbClr val="FFFFFF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28984" cy="2531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684002" y="-1612151"/>
            <a:ext cx="6792502" cy="3256679"/>
          </a:xfrm>
          <a:custGeom>
            <a:avLst/>
            <a:gdLst/>
            <a:ahLst/>
            <a:cxnLst/>
            <a:rect r="r" b="b" t="t" l="l"/>
            <a:pathLst>
              <a:path h="3256679" w="6792502">
                <a:moveTo>
                  <a:pt x="0" y="0"/>
                </a:moveTo>
                <a:lnTo>
                  <a:pt x="6792502" y="0"/>
                </a:lnTo>
                <a:lnTo>
                  <a:pt x="6792502" y="3256679"/>
                </a:lnTo>
                <a:lnTo>
                  <a:pt x="0" y="32566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367523" y="3109199"/>
            <a:ext cx="4197102" cy="44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2011" indent="-281005" lvl="1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Sifonn"/>
              </a:rPr>
              <a:t>Uso de CSS - Servicios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3900296"/>
            <a:ext cx="8590794" cy="580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403" indent="-192202" lvl="1">
              <a:lnSpc>
                <a:spcPts val="2741"/>
              </a:lnSpc>
              <a:buFont typeface="Arial"/>
              <a:buChar char="•"/>
            </a:pPr>
            <a:r>
              <a:rPr lang="en-US" sz="1780" spc="62">
                <a:solidFill>
                  <a:srgbClr val="FFFFFF"/>
                </a:solidFill>
                <a:latin typeface="Open Sans Bold"/>
              </a:rPr>
              <a:t>Estilos Generales:</a:t>
            </a:r>
          </a:p>
          <a:p>
            <a:pPr algn="just" marL="768807" indent="-256269" lvl="2">
              <a:lnSpc>
                <a:spcPts val="2741"/>
              </a:lnSpc>
              <a:buFont typeface="Arial"/>
              <a:buChar char="⚬"/>
            </a:pPr>
            <a:r>
              <a:rPr lang="en-US" sz="1780" spc="62">
                <a:solidFill>
                  <a:srgbClr val="FFFFFF"/>
                </a:solidFill>
                <a:latin typeface="Open Sans"/>
              </a:rPr>
              <a:t>Se establecen estilos globales como la eliminacion 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d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e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 m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ár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ge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nes y rellenos predeterminados para todos los elementos utlizando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margin 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y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padding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.</a:t>
            </a:r>
          </a:p>
          <a:p>
            <a:pPr algn="just" marL="768807" indent="-256269" lvl="2">
              <a:lnSpc>
                <a:spcPts val="2741"/>
              </a:lnSpc>
              <a:buFont typeface="Arial"/>
              <a:buChar char="⚬"/>
            </a:pPr>
            <a:r>
              <a:rPr lang="en-US" sz="1780" spc="62">
                <a:solidFill>
                  <a:srgbClr val="FFFFFF"/>
                </a:solidFill>
                <a:latin typeface="Open Sans"/>
              </a:rPr>
              <a:t>Se define el tipo de fuente usando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font-family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 para el cuerpo del documento.</a:t>
            </a:r>
          </a:p>
          <a:p>
            <a:pPr algn="just">
              <a:lnSpc>
                <a:spcPts val="2741"/>
              </a:lnSpc>
            </a:pPr>
          </a:p>
          <a:p>
            <a:pPr algn="just" marL="384403" indent="-192202" lvl="1">
              <a:lnSpc>
                <a:spcPts val="2741"/>
              </a:lnSpc>
              <a:buFont typeface="Arial"/>
              <a:buChar char="•"/>
            </a:pPr>
            <a:r>
              <a:rPr lang="en-US" sz="1780" spc="62">
                <a:solidFill>
                  <a:srgbClr val="FFFFFF"/>
                </a:solidFill>
                <a:latin typeface="Open Sans Bold"/>
              </a:rPr>
              <a:t>Lista de Servicios:</a:t>
            </a:r>
          </a:p>
          <a:p>
            <a:pPr algn="just" marL="768807" indent="-256269" lvl="2">
              <a:lnSpc>
                <a:spcPts val="2741"/>
              </a:lnSpc>
              <a:buFont typeface="Arial"/>
              <a:buChar char="⚬"/>
            </a:pPr>
            <a:r>
              <a:rPr lang="en-US" sz="1780" spc="62">
                <a:solidFill>
                  <a:srgbClr val="FFFFFF"/>
                </a:solidFill>
                <a:latin typeface="Open Sans"/>
              </a:rPr>
              <a:t>Los servicios estan representados por una imagen y un texto descriptivo y se van invertir la disposición de cada servico que sea impar utilizando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flex-direction: row-reverse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. </a:t>
            </a:r>
          </a:p>
          <a:p>
            <a:pPr algn="just" marL="768807" indent="-256269" lvl="2">
              <a:lnSpc>
                <a:spcPts val="2741"/>
              </a:lnSpc>
              <a:buFont typeface="Arial"/>
              <a:buChar char="⚬"/>
            </a:pPr>
            <a:r>
              <a:rPr lang="en-US" sz="1780" spc="62">
                <a:solidFill>
                  <a:srgbClr val="FFFFFF"/>
                </a:solidFill>
                <a:latin typeface="Open Sans"/>
              </a:rPr>
              <a:t>Cada elemento de la lista tiene un fondo degradado y un borde redondeado  utilizando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background-image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 y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 border-radius.</a:t>
            </a:r>
          </a:p>
          <a:p>
            <a:pPr algn="just" marL="768807" indent="-256269" lvl="2">
              <a:lnSpc>
                <a:spcPts val="2741"/>
              </a:lnSpc>
              <a:buFont typeface="Arial"/>
              <a:buChar char="⚬"/>
            </a:pPr>
            <a:r>
              <a:rPr lang="en-US" sz="1780" spc="62">
                <a:solidFill>
                  <a:srgbClr val="FFFFFF"/>
                </a:solidFill>
                <a:latin typeface="Open Sans"/>
              </a:rPr>
              <a:t>Las imágenes tienen un tamaño fijo y un efecto de escala al pasar el ratón por cada imagen utilizando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:hover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.</a:t>
            </a:r>
          </a:p>
          <a:p>
            <a:pPr algn="just">
              <a:lnSpc>
                <a:spcPts val="2741"/>
              </a:lnSpc>
            </a:pPr>
          </a:p>
          <a:p>
            <a:pPr algn="just" marL="0" indent="0" lvl="0">
              <a:lnSpc>
                <a:spcPts val="274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2907" y="5649911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1" y="0"/>
                </a:lnTo>
                <a:lnTo>
                  <a:pt x="9379701" y="9274178"/>
                </a:lnTo>
                <a:lnTo>
                  <a:pt x="0" y="927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62445" y="-4554656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0650157" y="1156854"/>
            <a:ext cx="6850629" cy="10557574"/>
            <a:chOff x="0" y="0"/>
            <a:chExt cx="9134172" cy="1407676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134172" cy="12872001"/>
              <a:chOff x="0" y="0"/>
              <a:chExt cx="1804281" cy="254261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04281" cy="2542617"/>
              </a:xfrm>
              <a:custGeom>
                <a:avLst/>
                <a:gdLst/>
                <a:ahLst/>
                <a:cxnLst/>
                <a:rect r="r" b="b" t="t" l="l"/>
                <a:pathLst>
                  <a:path h="2542617" w="1804281">
                    <a:moveTo>
                      <a:pt x="57635" y="0"/>
                    </a:moveTo>
                    <a:lnTo>
                      <a:pt x="1746646" y="0"/>
                    </a:lnTo>
                    <a:cubicBezTo>
                      <a:pt x="1761931" y="0"/>
                      <a:pt x="1776591" y="6072"/>
                      <a:pt x="1787400" y="16881"/>
                    </a:cubicBezTo>
                    <a:cubicBezTo>
                      <a:pt x="1798208" y="27690"/>
                      <a:pt x="1804281" y="42349"/>
                      <a:pt x="1804281" y="57635"/>
                    </a:cubicBezTo>
                    <a:lnTo>
                      <a:pt x="1804281" y="2484982"/>
                    </a:lnTo>
                    <a:cubicBezTo>
                      <a:pt x="1804281" y="2516813"/>
                      <a:pt x="1778477" y="2542617"/>
                      <a:pt x="1746646" y="2542617"/>
                    </a:cubicBezTo>
                    <a:lnTo>
                      <a:pt x="57635" y="2542617"/>
                    </a:lnTo>
                    <a:cubicBezTo>
                      <a:pt x="42349" y="2542617"/>
                      <a:pt x="27690" y="2536545"/>
                      <a:pt x="16881" y="2525737"/>
                    </a:cubicBezTo>
                    <a:cubicBezTo>
                      <a:pt x="6072" y="2514928"/>
                      <a:pt x="0" y="2500268"/>
                      <a:pt x="0" y="2484982"/>
                    </a:cubicBezTo>
                    <a:lnTo>
                      <a:pt x="0" y="57635"/>
                    </a:lnTo>
                    <a:cubicBezTo>
                      <a:pt x="0" y="42349"/>
                      <a:pt x="6072" y="27690"/>
                      <a:pt x="16881" y="16881"/>
                    </a:cubicBezTo>
                    <a:cubicBezTo>
                      <a:pt x="27690" y="6072"/>
                      <a:pt x="42349" y="0"/>
                      <a:pt x="57635" y="0"/>
                    </a:cubicBez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  <a:ln w="38100" cap="rnd">
                <a:solidFill>
                  <a:srgbClr val="FFFFFF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804281" cy="25807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264040" y="215169"/>
              <a:ext cx="8630978" cy="13861597"/>
              <a:chOff x="0" y="0"/>
              <a:chExt cx="5636711" cy="905271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636711" cy="9052720"/>
              </a:xfrm>
              <a:custGeom>
                <a:avLst/>
                <a:gdLst/>
                <a:ahLst/>
                <a:cxnLst/>
                <a:rect r="r" b="b" t="t" l="l"/>
                <a:pathLst>
                  <a:path h="9052720" w="5636711">
                    <a:moveTo>
                      <a:pt x="0" y="8594048"/>
                    </a:moveTo>
                    <a:lnTo>
                      <a:pt x="0" y="458671"/>
                    </a:lnTo>
                    <a:cubicBezTo>
                      <a:pt x="0" y="205195"/>
                      <a:pt x="191648" y="0"/>
                      <a:pt x="428390" y="0"/>
                    </a:cubicBezTo>
                    <a:lnTo>
                      <a:pt x="5208321" y="0"/>
                    </a:lnTo>
                    <a:cubicBezTo>
                      <a:pt x="5445063" y="0"/>
                      <a:pt x="5636711" y="206402"/>
                      <a:pt x="5636711" y="458671"/>
                    </a:cubicBezTo>
                    <a:lnTo>
                      <a:pt x="5636711" y="8594048"/>
                    </a:lnTo>
                    <a:cubicBezTo>
                      <a:pt x="5636711" y="8847524"/>
                      <a:pt x="5445063" y="9052720"/>
                      <a:pt x="5208321" y="9052720"/>
                    </a:cubicBezTo>
                    <a:lnTo>
                      <a:pt x="428390" y="9052720"/>
                    </a:lnTo>
                    <a:cubicBezTo>
                      <a:pt x="192776" y="9052720"/>
                      <a:pt x="0" y="8847524"/>
                      <a:pt x="0" y="8594048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827" t="0" r="-46402" b="0"/>
                </a:stretch>
              </a:blip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917071" y="438785"/>
            <a:ext cx="633546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Waffle Soft"/>
              </a:rPr>
              <a:t>DISEÑO DE REDES SOCIALES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58622">
            <a:off x="9506305" y="1320905"/>
            <a:ext cx="762924" cy="215526"/>
          </a:xfrm>
          <a:custGeom>
            <a:avLst/>
            <a:gdLst/>
            <a:ahLst/>
            <a:cxnLst/>
            <a:rect r="r" b="b" t="t" l="l"/>
            <a:pathLst>
              <a:path h="215526" w="762924">
                <a:moveTo>
                  <a:pt x="0" y="0"/>
                </a:moveTo>
                <a:lnTo>
                  <a:pt x="762925" y="0"/>
                </a:lnTo>
                <a:lnTo>
                  <a:pt x="762925" y="215526"/>
                </a:lnTo>
                <a:lnTo>
                  <a:pt x="0" y="215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0642" y="837087"/>
            <a:ext cx="8623358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Alata"/>
              </a:rPr>
              <a:t>E</a:t>
            </a:r>
            <a:r>
              <a:rPr lang="en-US" sz="2100">
                <a:solidFill>
                  <a:srgbClr val="FFFFFF"/>
                </a:solidFill>
                <a:latin typeface="Alata"/>
              </a:rPr>
              <a:t>l cuerpo de la pagina mantiene un ancho del 100% y una altura automática.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9761" y="2579599"/>
            <a:ext cx="5176093" cy="44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2011" indent="-281005" lvl="1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03">
                <a:solidFill>
                  <a:srgbClr val="FFFFFF"/>
                </a:solidFill>
                <a:latin typeface="Sifonn"/>
              </a:rPr>
              <a:t>Uso de CSS - Redes Sociales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9761" y="3340357"/>
            <a:ext cx="8590794" cy="6142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403" indent="-192202" lvl="1">
              <a:lnSpc>
                <a:spcPts val="2741"/>
              </a:lnSpc>
              <a:buFont typeface="Arial"/>
              <a:buChar char="•"/>
            </a:pPr>
            <a:r>
              <a:rPr lang="en-US" sz="1780" spc="62">
                <a:solidFill>
                  <a:srgbClr val="FFFFFF"/>
                </a:solidFill>
                <a:latin typeface="Open Sans Bold"/>
              </a:rPr>
              <a:t>Estilos Generales:</a:t>
            </a:r>
          </a:p>
          <a:p>
            <a:pPr algn="just" marL="768807" indent="-256269" lvl="2">
              <a:lnSpc>
                <a:spcPts val="2741"/>
              </a:lnSpc>
              <a:buFont typeface="Arial"/>
              <a:buChar char="⚬"/>
            </a:pPr>
            <a:r>
              <a:rPr lang="en-US" sz="1780" spc="62">
                <a:solidFill>
                  <a:srgbClr val="FFFFFF"/>
                </a:solidFill>
                <a:latin typeface="Open Sans"/>
              </a:rPr>
              <a:t>Se establecen estilos globales como la eliminacion 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d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e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 m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ár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ge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nes y rellenos predeterminados para todos los elementos utlizando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margin 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y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padding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.</a:t>
            </a:r>
          </a:p>
          <a:p>
            <a:pPr algn="just" marL="768807" indent="-256269" lvl="2">
              <a:lnSpc>
                <a:spcPts val="2741"/>
              </a:lnSpc>
              <a:buFont typeface="Arial"/>
              <a:buChar char="⚬"/>
            </a:pPr>
            <a:r>
              <a:rPr lang="en-US" sz="1780" spc="62">
                <a:solidFill>
                  <a:srgbClr val="FFFFFF"/>
                </a:solidFill>
                <a:latin typeface="Open Sans"/>
              </a:rPr>
              <a:t>Se define el tipo de fuente usando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font-family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 para el cuerpo del documento.</a:t>
            </a:r>
          </a:p>
          <a:p>
            <a:pPr algn="just">
              <a:lnSpc>
                <a:spcPts val="2741"/>
              </a:lnSpc>
            </a:pPr>
          </a:p>
          <a:p>
            <a:pPr algn="just" marL="384403" indent="-192202" lvl="1">
              <a:lnSpc>
                <a:spcPts val="2741"/>
              </a:lnSpc>
              <a:buFont typeface="Arial"/>
              <a:buChar char="•"/>
            </a:pPr>
            <a:r>
              <a:rPr lang="en-US" sz="1780" spc="62">
                <a:solidFill>
                  <a:srgbClr val="FFFFFF"/>
                </a:solidFill>
                <a:latin typeface="Open Sans Bold"/>
              </a:rPr>
              <a:t>Lista de Redes Sociales:</a:t>
            </a:r>
          </a:p>
          <a:p>
            <a:pPr algn="just" marL="768807" indent="-256269" lvl="2">
              <a:lnSpc>
                <a:spcPts val="2741"/>
              </a:lnSpc>
              <a:buFont typeface="Arial"/>
              <a:buChar char="⚬"/>
            </a:pPr>
            <a:r>
              <a:rPr lang="en-US" sz="1780" spc="62">
                <a:solidFill>
                  <a:srgbClr val="FFFFFF"/>
                </a:solidFill>
                <a:latin typeface="Open Sans"/>
              </a:rPr>
              <a:t>-`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nav`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 y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`main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` se emplearon para establecer la apariencia y disposición de la navegación y el contenido principal de la página web, respectivamente.</a:t>
            </a:r>
          </a:p>
          <a:p>
            <a:pPr algn="just" marL="768807" indent="-256269" lvl="2">
              <a:lnSpc>
                <a:spcPts val="2741"/>
              </a:lnSpc>
              <a:buFont typeface="Arial"/>
              <a:buChar char="⚬"/>
            </a:pPr>
            <a:r>
              <a:rPr lang="en-US" sz="1780" spc="62">
                <a:solidFill>
                  <a:srgbClr val="FFFFFF"/>
                </a:solidFill>
                <a:latin typeface="Open Sans"/>
              </a:rPr>
              <a:t>- Para la lista de redes sociales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(`social-media` y `li`)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, se especificaron los estilos generales y de los elementos individuales de la lista.</a:t>
            </a:r>
          </a:p>
          <a:p>
            <a:pPr algn="just">
              <a:lnSpc>
                <a:spcPts val="2741"/>
              </a:lnSpc>
            </a:pPr>
            <a:r>
              <a:rPr lang="en-US" sz="1780" spc="62">
                <a:solidFill>
                  <a:srgbClr val="FFFFFF"/>
                </a:solidFill>
                <a:latin typeface="Open Sans"/>
              </a:rPr>
              <a:t>- Además, se destacó el uso específico del estilo </a:t>
            </a:r>
            <a:r>
              <a:rPr lang="en-US" sz="1780" spc="62">
                <a:solidFill>
                  <a:srgbClr val="26D486"/>
                </a:solidFill>
                <a:latin typeface="Open Sans"/>
              </a:rPr>
              <a:t>`whatsapp</a:t>
            </a:r>
            <a:r>
              <a:rPr lang="en-US" sz="1780" spc="62">
                <a:solidFill>
                  <a:srgbClr val="FFFFFF"/>
                </a:solidFill>
                <a:latin typeface="Open Sans"/>
              </a:rPr>
              <a:t>` para personalizar el aspecto de WhatsApp en la lista de redes sociales, incluyendo el color de fondo y el efecto al pasar el ratón.</a:t>
            </a:r>
          </a:p>
          <a:p>
            <a:pPr algn="just" marL="0" indent="0" lvl="0">
              <a:lnSpc>
                <a:spcPts val="274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2907" y="5649911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1" y="0"/>
                </a:lnTo>
                <a:lnTo>
                  <a:pt x="9379701" y="9274178"/>
                </a:lnTo>
                <a:lnTo>
                  <a:pt x="0" y="927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62445" y="-4554656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460954" y="283588"/>
            <a:ext cx="8683046" cy="9736389"/>
            <a:chOff x="0" y="0"/>
            <a:chExt cx="11577395" cy="1298185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577395" cy="12981852"/>
              <a:chOff x="0" y="0"/>
              <a:chExt cx="2286893" cy="256431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86893" cy="2564317"/>
              </a:xfrm>
              <a:custGeom>
                <a:avLst/>
                <a:gdLst/>
                <a:ahLst/>
                <a:cxnLst/>
                <a:rect r="r" b="b" t="t" l="l"/>
                <a:pathLst>
                  <a:path h="2564317" w="2286893">
                    <a:moveTo>
                      <a:pt x="45472" y="0"/>
                    </a:moveTo>
                    <a:lnTo>
                      <a:pt x="2241421" y="0"/>
                    </a:lnTo>
                    <a:cubicBezTo>
                      <a:pt x="2266534" y="0"/>
                      <a:pt x="2286893" y="20359"/>
                      <a:pt x="2286893" y="45472"/>
                    </a:cubicBezTo>
                    <a:lnTo>
                      <a:pt x="2286893" y="2518844"/>
                    </a:lnTo>
                    <a:cubicBezTo>
                      <a:pt x="2286893" y="2543958"/>
                      <a:pt x="2266534" y="2564317"/>
                      <a:pt x="2241421" y="2564317"/>
                    </a:cubicBezTo>
                    <a:lnTo>
                      <a:pt x="45472" y="2564317"/>
                    </a:lnTo>
                    <a:cubicBezTo>
                      <a:pt x="20359" y="2564317"/>
                      <a:pt x="0" y="2543958"/>
                      <a:pt x="0" y="2518844"/>
                    </a:cubicBezTo>
                    <a:lnTo>
                      <a:pt x="0" y="45472"/>
                    </a:lnTo>
                    <a:cubicBezTo>
                      <a:pt x="0" y="20359"/>
                      <a:pt x="20359" y="0"/>
                      <a:pt x="45472" y="0"/>
                    </a:cubicBez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  <a:ln w="38100" cap="rnd">
                <a:solidFill>
                  <a:srgbClr val="FFFFFF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286893" cy="26024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74298" y="317848"/>
              <a:ext cx="11188180" cy="12324071"/>
              <a:chOff x="0" y="0"/>
              <a:chExt cx="8218344" cy="905271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218344" cy="9052720"/>
              </a:xfrm>
              <a:custGeom>
                <a:avLst/>
                <a:gdLst/>
                <a:ahLst/>
                <a:cxnLst/>
                <a:rect r="r" b="b" t="t" l="l"/>
                <a:pathLst>
                  <a:path h="9052720" w="8218344">
                    <a:moveTo>
                      <a:pt x="0" y="8594048"/>
                    </a:moveTo>
                    <a:lnTo>
                      <a:pt x="0" y="458671"/>
                    </a:lnTo>
                    <a:cubicBezTo>
                      <a:pt x="0" y="205195"/>
                      <a:pt x="279424" y="0"/>
                      <a:pt x="624594" y="0"/>
                    </a:cubicBezTo>
                    <a:lnTo>
                      <a:pt x="7593750" y="0"/>
                    </a:lnTo>
                    <a:cubicBezTo>
                      <a:pt x="7938920" y="0"/>
                      <a:pt x="8218344" y="206402"/>
                      <a:pt x="8218344" y="458671"/>
                    </a:cubicBezTo>
                    <a:lnTo>
                      <a:pt x="8218344" y="8594048"/>
                    </a:lnTo>
                    <a:cubicBezTo>
                      <a:pt x="8218344" y="8847524"/>
                      <a:pt x="7938920" y="9052720"/>
                      <a:pt x="7593750" y="9052720"/>
                    </a:cubicBezTo>
                    <a:lnTo>
                      <a:pt x="624594" y="9052720"/>
                    </a:lnTo>
                    <a:cubicBezTo>
                      <a:pt x="281067" y="9052720"/>
                      <a:pt x="0" y="8847524"/>
                      <a:pt x="0" y="8594048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130" t="0" r="-1130" b="0"/>
                </a:stretch>
              </a:blip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9912755" y="1340404"/>
            <a:ext cx="7346545" cy="99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2"/>
              </a:lnSpc>
            </a:pPr>
            <a:r>
              <a:rPr lang="en-US" sz="1880">
                <a:solidFill>
                  <a:srgbClr val="FFFFFF"/>
                </a:solidFill>
                <a:latin typeface="Open Sans"/>
              </a:rPr>
              <a:t>En el cuadro de titulo se creo un contenedor de color blanco con transparencia.</a:t>
            </a:r>
          </a:p>
          <a:p>
            <a:pPr algn="just" marL="0" indent="0" lvl="0">
              <a:lnSpc>
                <a:spcPts val="2632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7397728">
            <a:off x="8822109" y="2233169"/>
            <a:ext cx="1395359" cy="786475"/>
          </a:xfrm>
          <a:custGeom>
            <a:avLst/>
            <a:gdLst/>
            <a:ahLst/>
            <a:cxnLst/>
            <a:rect r="r" b="b" t="t" l="l"/>
            <a:pathLst>
              <a:path h="786475" w="1395359">
                <a:moveTo>
                  <a:pt x="0" y="0"/>
                </a:moveTo>
                <a:lnTo>
                  <a:pt x="1395358" y="0"/>
                </a:lnTo>
                <a:lnTo>
                  <a:pt x="1395358" y="786474"/>
                </a:lnTo>
                <a:lnTo>
                  <a:pt x="0" y="786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414319" y="2276255"/>
            <a:ext cx="3877808" cy="1484565"/>
            <a:chOff x="0" y="0"/>
            <a:chExt cx="5170410" cy="1979420"/>
          </a:xfrm>
        </p:grpSpPr>
        <p:grpSp>
          <p:nvGrpSpPr>
            <p:cNvPr name="Group 13" id="13"/>
            <p:cNvGrpSpPr/>
            <p:nvPr/>
          </p:nvGrpSpPr>
          <p:grpSpPr>
            <a:xfrm rot="-163543">
              <a:off x="38472" y="120126"/>
              <a:ext cx="5093467" cy="1739169"/>
              <a:chOff x="0" y="0"/>
              <a:chExt cx="1006117" cy="34354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06117" cy="343540"/>
              </a:xfrm>
              <a:custGeom>
                <a:avLst/>
                <a:gdLst/>
                <a:ahLst/>
                <a:cxnLst/>
                <a:rect r="r" b="b" t="t" l="l"/>
                <a:pathLst>
                  <a:path h="343540" w="1006117">
                    <a:moveTo>
                      <a:pt x="56746" y="0"/>
                    </a:moveTo>
                    <a:lnTo>
                      <a:pt x="949371" y="0"/>
                    </a:lnTo>
                    <a:cubicBezTo>
                      <a:pt x="964421" y="0"/>
                      <a:pt x="978855" y="5979"/>
                      <a:pt x="989496" y="16620"/>
                    </a:cubicBezTo>
                    <a:cubicBezTo>
                      <a:pt x="1000138" y="27262"/>
                      <a:pt x="1006117" y="41696"/>
                      <a:pt x="1006117" y="56746"/>
                    </a:cubicBezTo>
                    <a:lnTo>
                      <a:pt x="1006117" y="286794"/>
                    </a:lnTo>
                    <a:cubicBezTo>
                      <a:pt x="1006117" y="318134"/>
                      <a:pt x="980711" y="343540"/>
                      <a:pt x="949371" y="343540"/>
                    </a:cubicBezTo>
                    <a:lnTo>
                      <a:pt x="56746" y="343540"/>
                    </a:lnTo>
                    <a:cubicBezTo>
                      <a:pt x="41696" y="343540"/>
                      <a:pt x="27262" y="337561"/>
                      <a:pt x="16620" y="326919"/>
                    </a:cubicBezTo>
                    <a:cubicBezTo>
                      <a:pt x="5979" y="316277"/>
                      <a:pt x="0" y="301844"/>
                      <a:pt x="0" y="286794"/>
                    </a:cubicBezTo>
                    <a:lnTo>
                      <a:pt x="0" y="56746"/>
                    </a:lnTo>
                    <a:cubicBezTo>
                      <a:pt x="0" y="25406"/>
                      <a:pt x="25406" y="0"/>
                      <a:pt x="56746" y="0"/>
                    </a:cubicBezTo>
                    <a:close/>
                  </a:path>
                </a:pathLst>
              </a:custGeom>
              <a:solidFill>
                <a:srgbClr val="000000">
                  <a:alpha val="3764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006117" cy="3816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68888" y="365912"/>
              <a:ext cx="4432635" cy="1162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50"/>
                </a:lnSpc>
                <a:spcBef>
                  <a:spcPct val="0"/>
                </a:spcBef>
              </a:pPr>
              <a:r>
                <a:rPr lang="en-US" sz="1678">
                  <a:solidFill>
                    <a:srgbClr val="FFFFFF"/>
                  </a:solidFill>
                  <a:latin typeface="Alata"/>
                </a:rPr>
                <a:t>El texto esta centrado con un </a:t>
              </a:r>
              <a:r>
                <a:rPr lang="en-US" sz="1678">
                  <a:solidFill>
                    <a:srgbClr val="26D486"/>
                  </a:solidFill>
                  <a:latin typeface="Alata"/>
                </a:rPr>
                <a:t>text-align </a:t>
              </a:r>
              <a:r>
                <a:rPr lang="en-US" sz="1678">
                  <a:solidFill>
                    <a:srgbClr val="FFFFFF"/>
                  </a:solidFill>
                  <a:latin typeface="Alata"/>
                </a:rPr>
                <a:t>= </a:t>
              </a:r>
              <a:r>
                <a:rPr lang="en-US" sz="1678">
                  <a:solidFill>
                    <a:srgbClr val="26D486"/>
                  </a:solidFill>
                  <a:latin typeface="Alata"/>
                </a:rPr>
                <a:t>center</a:t>
              </a:r>
              <a:r>
                <a:rPr lang="en-US" sz="1678">
                  <a:solidFill>
                    <a:srgbClr val="FFFFFF"/>
                  </a:solidFill>
                  <a:latin typeface="Alata"/>
                </a:rPr>
                <a:t> y con una fuente </a:t>
              </a:r>
              <a:r>
                <a:rPr lang="en-US" sz="1678">
                  <a:solidFill>
                    <a:srgbClr val="E6DC66"/>
                  </a:solidFill>
                  <a:latin typeface="Alata"/>
                </a:rPr>
                <a:t>Pentol_Handwriting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10800000">
            <a:off x="12520579" y="6999787"/>
            <a:ext cx="2130898" cy="2130898"/>
          </a:xfrm>
          <a:custGeom>
            <a:avLst/>
            <a:gdLst/>
            <a:ahLst/>
            <a:cxnLst/>
            <a:rect r="r" b="b" t="t" l="l"/>
            <a:pathLst>
              <a:path h="2130898" w="2130898">
                <a:moveTo>
                  <a:pt x="0" y="0"/>
                </a:moveTo>
                <a:lnTo>
                  <a:pt x="2130897" y="0"/>
                </a:lnTo>
                <a:lnTo>
                  <a:pt x="2130897" y="2130897"/>
                </a:lnTo>
                <a:lnTo>
                  <a:pt x="0" y="2130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066365" y="438785"/>
            <a:ext cx="419293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Waffle Soft"/>
              </a:rPr>
              <a:t>DISEÑO DEL MAPA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82207" y="4215171"/>
            <a:ext cx="7949011" cy="32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16"/>
              </a:lnSpc>
              <a:spcBef>
                <a:spcPct val="0"/>
              </a:spcBef>
            </a:pPr>
            <a:r>
              <a:rPr lang="en-US" sz="1868">
                <a:solidFill>
                  <a:srgbClr val="FFFFFF"/>
                </a:solidFill>
                <a:latin typeface="Open Sans"/>
              </a:rPr>
              <a:t>Se coloco una mapa con la ubicacion del restaurante  usando iFrame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82207" y="5104157"/>
            <a:ext cx="8082769" cy="64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16"/>
              </a:lnSpc>
              <a:spcBef>
                <a:spcPct val="0"/>
              </a:spcBef>
            </a:pPr>
            <a:r>
              <a:rPr lang="en-US" sz="1868">
                <a:solidFill>
                  <a:srgbClr val="FFFFFF"/>
                </a:solidFill>
                <a:latin typeface="Open Sans"/>
              </a:rPr>
              <a:t>Usando un </a:t>
            </a:r>
            <a:r>
              <a:rPr lang="en-US" sz="1868">
                <a:solidFill>
                  <a:srgbClr val="26D486"/>
                </a:solidFill>
                <a:latin typeface="Open Sans"/>
              </a:rPr>
              <a:t>box-shadow</a:t>
            </a:r>
            <a:r>
              <a:rPr lang="en-US" sz="1868">
                <a:solidFill>
                  <a:srgbClr val="FFFFFF"/>
                </a:solidFill>
                <a:latin typeface="Open Sans"/>
              </a:rPr>
              <a:t> agregamos un difuminado en los bordes del mapa. Además, al acercar el puntero este cambia de color. </a:t>
            </a:r>
            <a:r>
              <a:rPr lang="en-US" sz="1868">
                <a:solidFill>
                  <a:srgbClr val="E6DC66"/>
                </a:solidFill>
                <a:latin typeface="Open Sans"/>
              </a:rPr>
              <a:t>(#:hover)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DAGDqYTX1eA</dc:identifier>
  <dcterms:modified xsi:type="dcterms:W3CDTF">2011-08-01T06:04:30Z</dcterms:modified>
  <cp:revision>1</cp:revision>
  <dc:title>Presentacion proyecto de negocio corporativo profesional negro</dc:title>
</cp:coreProperties>
</file>